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1" r:id="rId2"/>
    <p:sldId id="257" r:id="rId3"/>
    <p:sldId id="282" r:id="rId4"/>
    <p:sldId id="260" r:id="rId5"/>
    <p:sldId id="261" r:id="rId6"/>
    <p:sldId id="262" r:id="rId7"/>
    <p:sldId id="273" r:id="rId8"/>
    <p:sldId id="259" r:id="rId9"/>
    <p:sldId id="274" r:id="rId10"/>
    <p:sldId id="301" r:id="rId11"/>
    <p:sldId id="269" r:id="rId12"/>
    <p:sldId id="270" r:id="rId13"/>
    <p:sldId id="271" r:id="rId14"/>
    <p:sldId id="278" r:id="rId15"/>
    <p:sldId id="284" r:id="rId16"/>
    <p:sldId id="280" r:id="rId17"/>
    <p:sldId id="276" r:id="rId18"/>
    <p:sldId id="285" r:id="rId19"/>
    <p:sldId id="287" r:id="rId20"/>
    <p:sldId id="288" r:id="rId21"/>
    <p:sldId id="302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>
        <p:scale>
          <a:sx n="100" d="100"/>
          <a:sy n="100" d="100"/>
        </p:scale>
        <p:origin x="1960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y(t)_hat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Sheet1!$A$2:$A$9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</c:numCache>
            </c:numRef>
          </c:xVal>
          <c:yVal>
            <c:numRef>
              <c:f>Sheet1!$E$2:$E$9</c:f>
              <c:numCache>
                <c:formatCode>General</c:formatCode>
                <c:ptCount val="8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20.0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y(t)</c:v>
                </c:pt>
              </c:strCache>
            </c:strRef>
          </c:tx>
          <c:spPr>
            <a:ln w="47625">
              <a:solidFill>
                <a:schemeClr val="accent2"/>
              </a:solidFill>
            </a:ln>
          </c:spPr>
          <c:marker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Sheet1!$A$2:$A$9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</c:numCache>
            </c:numRef>
          </c:xVal>
          <c:yVal>
            <c:numRef>
              <c:f>Sheet1!$F$2:$F$9</c:f>
              <c:numCache>
                <c:formatCode>General</c:formatCode>
                <c:ptCount val="8"/>
                <c:pt idx="0">
                  <c:v>10.21</c:v>
                </c:pt>
                <c:pt idx="1">
                  <c:v>26.53</c:v>
                </c:pt>
                <c:pt idx="2">
                  <c:v>24.45</c:v>
                </c:pt>
                <c:pt idx="3">
                  <c:v>20.48</c:v>
                </c:pt>
                <c:pt idx="4">
                  <c:v>41.52</c:v>
                </c:pt>
                <c:pt idx="5">
                  <c:v>43.03</c:v>
                </c:pt>
                <c:pt idx="6">
                  <c:v>55.82</c:v>
                </c:pt>
                <c:pt idx="7">
                  <c:v>75.56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401952"/>
        <c:axId val="2115362928"/>
      </c:scatterChart>
      <c:valAx>
        <c:axId val="210440195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time, 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15362928"/>
        <c:crosses val="autoZero"/>
        <c:crossBetween val="midCat"/>
      </c:valAx>
      <c:valAx>
        <c:axId val="2115362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0440195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Storage     </c:v>
                </c:pt>
              </c:strCache>
            </c:strRef>
          </c:tx>
          <c:marker>
            <c:symbol val="diamond"/>
            <c:size val="10"/>
          </c:marker>
          <c:xVal>
            <c:strRef>
              <c:f>Sheet1!$A$3:$A$14</c:f>
              <c:strCache>
                <c:ptCount val="12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  <c:pt idx="9">
                  <c:v>t10</c:v>
                </c:pt>
                <c:pt idx="10">
                  <c:v>t11</c:v>
                </c:pt>
                <c:pt idx="11">
                  <c:v>t12</c:v>
                </c:pt>
              </c:strCache>
            </c:strRef>
          </c:xVal>
          <c:yVal>
            <c:numRef>
              <c:f>Sheet1!$B$3:$B$14</c:f>
              <c:numCache>
                <c:formatCode>0</c:formatCode>
                <c:ptCount val="12"/>
                <c:pt idx="0">
                  <c:v>13723.26</c:v>
                </c:pt>
                <c:pt idx="1">
                  <c:v>12728.83</c:v>
                </c:pt>
                <c:pt idx="2">
                  <c:v>11762.29</c:v>
                </c:pt>
                <c:pt idx="3">
                  <c:v>11502.47</c:v>
                </c:pt>
                <c:pt idx="4">
                  <c:v>12894.05</c:v>
                </c:pt>
                <c:pt idx="5">
                  <c:v>15837.78</c:v>
                </c:pt>
                <c:pt idx="6">
                  <c:v>17503.44</c:v>
                </c:pt>
                <c:pt idx="7">
                  <c:v>17838.17</c:v>
                </c:pt>
                <c:pt idx="8">
                  <c:v>18118.57</c:v>
                </c:pt>
                <c:pt idx="9">
                  <c:v>17838.75</c:v>
                </c:pt>
                <c:pt idx="10">
                  <c:v>17239.0</c:v>
                </c:pt>
                <c:pt idx="11">
                  <c:v>16172.46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7563632"/>
        <c:axId val="2097568800"/>
      </c:scatterChart>
      <c:scatterChart>
        <c:scatterStyle val="smoothMarker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Release   </c:v>
                </c:pt>
              </c:strCache>
            </c:strRef>
          </c:tx>
          <c:xVal>
            <c:strRef>
              <c:f>Sheet1!$A$2:$A$14</c:f>
              <c:strCache>
                <c:ptCount val="13"/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</c:strCache>
            </c:strRef>
          </c:xVal>
          <c:yVal>
            <c:numRef>
              <c:f>Sheet1!$D$3:$D$14</c:f>
              <c:numCache>
                <c:formatCode>0</c:formatCode>
                <c:ptCount val="12"/>
                <c:pt idx="0">
                  <c:v>1699.5</c:v>
                </c:pt>
                <c:pt idx="1">
                  <c:v>1388.2</c:v>
                </c:pt>
                <c:pt idx="2">
                  <c:v>1477.6</c:v>
                </c:pt>
                <c:pt idx="3">
                  <c:v>1109.4</c:v>
                </c:pt>
                <c:pt idx="4">
                  <c:v>594.6</c:v>
                </c:pt>
                <c:pt idx="5">
                  <c:v>636.6</c:v>
                </c:pt>
                <c:pt idx="6">
                  <c:v>1126.1</c:v>
                </c:pt>
                <c:pt idx="7">
                  <c:v>1092.0</c:v>
                </c:pt>
                <c:pt idx="8">
                  <c:v>510.8</c:v>
                </c:pt>
                <c:pt idx="9">
                  <c:v>868.5</c:v>
                </c:pt>
                <c:pt idx="10">
                  <c:v>1049.8</c:v>
                </c:pt>
                <c:pt idx="11">
                  <c:v>1475.5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Inflow</c:v>
                </c:pt>
              </c:strCache>
            </c:strRef>
          </c:tx>
          <c:xVal>
            <c:strRef>
              <c:f>Sheet1!$A$2:$A$14</c:f>
              <c:strCache>
                <c:ptCount val="13"/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</c:strCache>
            </c:strRef>
          </c:xVal>
          <c:yVal>
            <c:numRef>
              <c:f>Sheet1!$C$3:$C$14</c:f>
              <c:numCache>
                <c:formatCode>0</c:formatCode>
                <c:ptCount val="12"/>
                <c:pt idx="0">
                  <c:v>426.0</c:v>
                </c:pt>
                <c:pt idx="1">
                  <c:v>399.0</c:v>
                </c:pt>
                <c:pt idx="2">
                  <c:v>523.0</c:v>
                </c:pt>
                <c:pt idx="3">
                  <c:v>875.0</c:v>
                </c:pt>
                <c:pt idx="4">
                  <c:v>2026.0</c:v>
                </c:pt>
                <c:pt idx="5">
                  <c:v>3626.0</c:v>
                </c:pt>
                <c:pt idx="6">
                  <c:v>2841.0</c:v>
                </c:pt>
                <c:pt idx="7">
                  <c:v>1469.0</c:v>
                </c:pt>
                <c:pt idx="8">
                  <c:v>821.0</c:v>
                </c:pt>
                <c:pt idx="9">
                  <c:v>600.0</c:v>
                </c:pt>
                <c:pt idx="10">
                  <c:v>458.0</c:v>
                </c:pt>
                <c:pt idx="11">
                  <c:v>413.0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021344"/>
        <c:axId val="2104018304"/>
      </c:scatterChart>
      <c:valAx>
        <c:axId val="2097563632"/>
        <c:scaling>
          <c:orientation val="minMax"/>
          <c:max val="12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overlay val="0"/>
        </c:title>
        <c:majorTickMark val="out"/>
        <c:minorTickMark val="none"/>
        <c:tickLblPos val="nextTo"/>
        <c:crossAx val="2097568800"/>
        <c:crosses val="autoZero"/>
        <c:crossBetween val="midCat"/>
        <c:majorUnit val="1.0"/>
      </c:valAx>
      <c:valAx>
        <c:axId val="2097568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Storage</a:t>
                </a:r>
                <a:r>
                  <a:rPr lang="en-US" baseline="0"/>
                  <a:t> (million m3)</a:t>
                </a:r>
                <a:endParaRPr lang="en-US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2097563632"/>
        <c:crosses val="autoZero"/>
        <c:crossBetween val="midCat"/>
      </c:valAx>
      <c:valAx>
        <c:axId val="210401830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Release and Inflow (million m3)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2104021344"/>
        <c:crosses val="max"/>
        <c:crossBetween val="midCat"/>
      </c:valAx>
      <c:valAx>
        <c:axId val="2104021344"/>
        <c:scaling>
          <c:orientation val="minMax"/>
        </c:scaling>
        <c:delete val="1"/>
        <c:axPos val="b"/>
        <c:majorTickMark val="out"/>
        <c:minorTickMark val="none"/>
        <c:tickLblPos val="nextTo"/>
        <c:crossAx val="2104018304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D2664-B7FE-A449-9A64-3A816C78A48E}" type="datetimeFigureOut">
              <a:rPr lang="en-US" smtClean="0"/>
              <a:t>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BB8BA-46DE-C14B-A19C-63D52DD9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29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59F691-2F2E-0445-AB6F-19DCCF8C1F32}" type="datetime1">
              <a:rPr lang="en-US"/>
              <a:pPr/>
              <a:t>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F6A2B1-3791-FA47-8CA1-892C5FB33E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39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003554-3C20-F741-B516-570A97D298B1}" type="slidenum">
              <a:rPr lang="en-US" sz="1300">
                <a:latin typeface="Times New Roman" charset="0"/>
              </a:rPr>
              <a:pPr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36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1A3FB0-6625-E04F-A153-E37D3D9501EA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1116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1B932D-0D23-2E4A-8214-84D6CCB4D9A9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0844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990DBB-DED9-C94F-AE76-E90C7FDD1A44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54717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6A9FBE-EDA2-6B4E-9B7A-389A7AEC3C79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3970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A18B82-422D-8F45-B1AA-B6BA073788C6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63793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CD139A1-CD8E-544D-957A-4551D614DF97}" type="slidenum">
              <a:rPr lang="en-US" sz="1300">
                <a:latin typeface="Times New Roman" charset="0"/>
              </a:rPr>
              <a:pPr/>
              <a:t>21</a:t>
            </a:fld>
            <a:endParaRPr lang="en-US" sz="130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8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6CE27A-C7E4-1247-95DA-326A8442FC54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1043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3A4F88-7928-3247-9C72-2D85380D8711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2937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323809-9202-CA4B-A055-A9F69B76F00E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953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752B5F-5768-614A-AAE9-0F9352655F58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3068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0ECA20-4303-0445-8346-31626D781AA7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3209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CDF433-ECB8-7846-9896-9885485C9B39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00364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74AEDB-7E79-0E48-A490-AAEF36C14E50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60706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74AEDB-7E79-0E48-A490-AAEF36C14E50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672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C962C-053F-D84F-8DBB-C74E9E15E6F0}" type="datetime1">
              <a:rPr lang="en-US"/>
              <a:pPr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3730A-BBA2-BC4B-A5E4-EA9A778619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EF7E9-4A42-464D-AED2-5DE16FC958F3}" type="datetime1">
              <a:rPr lang="en-US"/>
              <a:pPr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B3186-6C44-7941-8E90-998A629252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1FD3C-D7BC-F74B-80D4-BDD40AC8222D}" type="datetime1">
              <a:rPr lang="en-US"/>
              <a:pPr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9B79A-B1D8-024C-B162-DB92CB19CF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0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734A179-9D47-A549-9312-00FF5A2E5D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2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E40CA-45FA-904E-B558-75E9D5C51C3C}" type="datetime1">
              <a:rPr lang="en-US"/>
              <a:pPr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E4528-0BD6-104E-96D3-B0EABCD92E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812AE-68C4-5140-BED0-C898CDACC9BD}" type="datetime1">
              <a:rPr lang="en-US"/>
              <a:pPr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D5735-B0A0-DE4B-BD14-1D5A51DB6B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1D2CD7-32BF-3D48-BFB4-95BADEA02CAC}" type="datetime1">
              <a:rPr lang="en-US"/>
              <a:pPr/>
              <a:t>1/9/16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62768-28E6-E743-AC20-E50F345EE7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1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6E395-3F2B-C144-8905-5A65BD76A85C}" type="datetime1">
              <a:rPr lang="en-US"/>
              <a:pPr/>
              <a:t>1/9/16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7E6DE-67F4-EE4E-81E3-80174EA50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89FA3-6DD7-6247-83A8-73FD2C9AEC12}" type="datetime1">
              <a:rPr lang="en-US"/>
              <a:pPr/>
              <a:t>1/9/16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71D67-A405-E546-8F05-7874DCBD7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4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36F15-2FF0-4041-8D77-77E5002B882F}" type="datetime1">
              <a:rPr lang="en-US"/>
              <a:pPr/>
              <a:t>1/9/16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DBB8-41EC-3743-95DE-59032C9C92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BF4297-DCF7-4F4C-9306-27449CD63730}" type="datetime1">
              <a:rPr lang="en-US"/>
              <a:pPr/>
              <a:t>1/9/16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91EB1-9EC2-3442-B41B-1C121F8C5A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1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3428B1-4866-AB47-87CD-9364441EAD07}" type="datetime1">
              <a:rPr lang="en-US"/>
              <a:pPr/>
              <a:t>1/9/16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72590-8BBB-D946-AE22-CA8897135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5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3BBC729-452E-E345-957A-3625739F1266}" type="datetime1">
              <a:rPr lang="en-US"/>
              <a:pPr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84F2A77-29A3-6549-8DE5-43472D73B9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1.emf"/><Relationship Id="rId7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ams.com/docs/document.htm" TargetMode="External"/><Relationship Id="rId4" Type="http://schemas.openxmlformats.org/officeDocument/2006/relationships/hyperlink" Target="http://www.gams.com" TargetMode="External"/><Relationship Id="rId5" Type="http://schemas.openxmlformats.org/officeDocument/2006/relationships/hyperlink" Target="http://gams.com/download/" TargetMode="External"/><Relationship Id="rId6" Type="http://schemas.openxmlformats.org/officeDocument/2006/relationships/hyperlink" Target="http://www.caee.utexas.edu/prof/mckinney/ce385d/Lectures/McKinney_and_Savitsky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3.emf"/><Relationship Id="rId5" Type="http://schemas.openxmlformats.org/officeDocument/2006/relationships/image" Target="../media/image22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1371600" y="3429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Water Resources Planning and Management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Daene</a:t>
            </a:r>
            <a:r>
              <a:rPr lang="en-US" dirty="0" smtClean="0"/>
              <a:t> C. McKinney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Introduction to GAMS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1695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Enter GAMS Code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51054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The Model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The code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540928"/>
              </p:ext>
            </p:extLst>
          </p:nvPr>
        </p:nvGraphicFramePr>
        <p:xfrm>
          <a:off x="2362200" y="1524000"/>
          <a:ext cx="548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Document" r:id="rId5" imgW="5486400" imgH="304800" progId="Word.Document.12">
                  <p:embed/>
                </p:oleObj>
              </mc:Choice>
              <mc:Fallback>
                <p:oleObj name="Document" r:id="rId5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200" y="1524000"/>
                        <a:ext cx="5486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1981200"/>
            <a:ext cx="5689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3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>
                <a:latin typeface="Calibri" charset="0"/>
                <a:ea typeface="ＭＳ Ｐゴシック" charset="0"/>
                <a:cs typeface="ＭＳ Ｐゴシック" charset="0"/>
              </a:rPr>
              <a:t>Select:  </a:t>
            </a:r>
            <a:r>
              <a:rPr lang="en-US" sz="2000" b="1" i="1">
                <a:latin typeface="Calibri" charset="0"/>
                <a:ea typeface="ＭＳ Ｐゴシック" charset="0"/>
                <a:cs typeface="ＭＳ Ｐゴシック" charset="0"/>
              </a:rPr>
              <a:t>File </a:t>
            </a:r>
            <a:r>
              <a:rPr lang="en-US" sz="2000" b="1" i="1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 Run</a:t>
            </a:r>
            <a:r>
              <a:rPr lang="en-US" sz="200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, or </a:t>
            </a:r>
            <a:r>
              <a:rPr lang="en-US" sz="2000">
                <a:latin typeface="Calibri" charset="0"/>
                <a:ea typeface="ＭＳ Ｐゴシック" charset="0"/>
                <a:cs typeface="ＭＳ Ｐゴシック" charset="0"/>
              </a:rPr>
              <a:t>Press the </a:t>
            </a:r>
            <a:r>
              <a:rPr lang="en-US" sz="2000" b="1" i="1">
                <a:latin typeface="Calibri" charset="0"/>
                <a:ea typeface="ＭＳ Ｐゴシック" charset="0"/>
                <a:cs typeface="ＭＳ Ｐゴシック" charset="0"/>
              </a:rPr>
              <a:t>red arrow	 button</a:t>
            </a:r>
          </a:p>
        </p:txBody>
      </p:sp>
      <p:pic>
        <p:nvPicPr>
          <p:cNvPr id="450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5624" r="54750" b="49689"/>
          <a:stretch>
            <a:fillRect/>
          </a:stretch>
        </p:blipFill>
        <p:spPr bwMode="auto">
          <a:xfrm>
            <a:off x="2590800" y="2362200"/>
            <a:ext cx="3802063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Run the Model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7" t="10568" r="34341" b="81029"/>
          <a:stretch>
            <a:fillRect/>
          </a:stretch>
        </p:blipFill>
        <p:spPr bwMode="auto">
          <a:xfrm>
            <a:off x="5334000" y="1447800"/>
            <a:ext cx="4032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17413" idx="2"/>
          </p:cNvCxnSpPr>
          <p:nvPr/>
        </p:nvCxnSpPr>
        <p:spPr>
          <a:xfrm rot="16200000" flipH="1">
            <a:off x="5176044" y="2280444"/>
            <a:ext cx="898525" cy="1793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219200"/>
            <a:ext cx="6388100" cy="5475514"/>
          </a:xfrm>
          <a:prstGeom prst="rect">
            <a:avLst/>
          </a:prstGeom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GAMS Model Results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228600" y="3505200"/>
            <a:ext cx="2209800" cy="17526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Results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are in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file:</a:t>
            </a:r>
          </a:p>
          <a:p>
            <a:pPr marL="400050" lvl="1" indent="0" eaLnBrk="1" hangingPunct="1">
              <a:buNone/>
            </a:pPr>
            <a:r>
              <a:rPr lang="en-US" sz="2000" b="1" i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HW41.txt</a:t>
            </a:r>
            <a:endParaRPr lang="en-US" sz="1200" b="1" i="1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Double Click this line to open results file</a:t>
            </a:r>
          </a:p>
          <a:p>
            <a:pPr eaLnBrk="1" hangingPunct="1"/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3600" y="4724400"/>
            <a:ext cx="762000" cy="457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096000" y="4648200"/>
            <a:ext cx="1752600" cy="990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819400"/>
            <a:ext cx="5575300" cy="2501900"/>
          </a:xfrm>
          <a:prstGeom prst="rect">
            <a:avLst/>
          </a:prstGeom>
        </p:spPr>
      </p:pic>
      <p:sp>
        <p:nvSpPr>
          <p:cNvPr id="49155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Viewing Results File</a:t>
            </a:r>
          </a:p>
        </p:txBody>
      </p:sp>
      <p:sp>
        <p:nvSpPr>
          <p:cNvPr id="49156" name="Content Placeholder 2"/>
          <p:cNvSpPr>
            <a:spLocks noGrp="1"/>
          </p:cNvSpPr>
          <p:nvPr>
            <p:ph idx="1"/>
          </p:nvPr>
        </p:nvSpPr>
        <p:spPr>
          <a:xfrm>
            <a:off x="5029200" y="5486400"/>
            <a:ext cx="2438400" cy="5334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Results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429000" y="2362200"/>
            <a:ext cx="838200" cy="838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648200" y="4267200"/>
            <a:ext cx="1143000" cy="1371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91000" y="2133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Note Tabs</a:t>
            </a:r>
          </a:p>
          <a:p>
            <a:pPr eaLnBrk="1" hangingPunct="1"/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Another Example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2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25146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511131"/>
              </p:ext>
            </p:extLst>
          </p:nvPr>
        </p:nvGraphicFramePr>
        <p:xfrm>
          <a:off x="3124200" y="1295400"/>
          <a:ext cx="22987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Equation" r:id="rId4" imgW="2298700" imgH="673100" progId="Equation.3">
                  <p:embed/>
                </p:oleObj>
              </mc:Choice>
              <mc:Fallback>
                <p:oleObj name="Equation" r:id="rId4" imgW="22987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1295400"/>
                        <a:ext cx="22987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2057400"/>
            <a:ext cx="644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How to determine the coefficients: Least Squares Regression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1447800"/>
            <a:ext cx="743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Model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429000"/>
            <a:ext cx="1290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Observation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52600" y="1600200"/>
            <a:ext cx="12192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81400" y="3429000"/>
            <a:ext cx="743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Model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438400" y="3429000"/>
            <a:ext cx="983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Residual</a:t>
            </a:r>
            <a:endParaRPr lang="en-US" sz="1600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79642"/>
              </p:ext>
            </p:extLst>
          </p:nvPr>
        </p:nvGraphicFramePr>
        <p:xfrm>
          <a:off x="2419350" y="4114800"/>
          <a:ext cx="36068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Equation" r:id="rId6" imgW="3606800" imgH="1841500" progId="Equation.3">
                  <p:embed/>
                </p:oleObj>
              </mc:Choice>
              <mc:Fallback>
                <p:oleObj name="Equation" r:id="rId6" imgW="3606800" imgH="184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19350" y="4114800"/>
                        <a:ext cx="36068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Observations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269091"/>
              </p:ext>
            </p:extLst>
          </p:nvPr>
        </p:nvGraphicFramePr>
        <p:xfrm>
          <a:off x="2514600" y="1828800"/>
          <a:ext cx="4127500" cy="230886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x1(t)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x2(t)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x3(t)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y(t)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448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7391400" cy="5008952"/>
          </a:xfrm>
          <a:prstGeom prst="rect">
            <a:avLst/>
          </a:prstGeom>
        </p:spPr>
      </p:pic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Second GAMS Code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6863290" y="2895600"/>
            <a:ext cx="186124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Define Variables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6781800" y="3352800"/>
            <a:ext cx="194273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Define Equations</a:t>
            </a:r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7269613" y="3962400"/>
            <a:ext cx="1454921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Define &amp; 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Solve </a:t>
            </a:r>
            <a:r>
              <a:rPr lang="en-US" sz="1800" dirty="0">
                <a:solidFill>
                  <a:srgbClr val="FF0000"/>
                </a:solidFill>
              </a:rPr>
              <a:t>Model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7248424" y="4800600"/>
            <a:ext cx="1476110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Write Output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7346595" y="1905000"/>
            <a:ext cx="1377939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Define Sets 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&amp; </a:t>
            </a:r>
            <a:r>
              <a:rPr lang="en-US" sz="1800" dirty="0">
                <a:solidFill>
                  <a:srgbClr val="FF0000"/>
                </a:solidFill>
              </a:rPr>
              <a:t>Data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Results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19200"/>
            <a:ext cx="7074072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20762"/>
            <a:ext cx="6781800" cy="3067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899294"/>
              </p:ext>
            </p:extLst>
          </p:nvPr>
        </p:nvGraphicFramePr>
        <p:xfrm>
          <a:off x="3962400" y="3429000"/>
          <a:ext cx="5029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8169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Capacity – Yield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162"/>
            <a:ext cx="8229600" cy="5552837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Use </a:t>
            </a:r>
            <a:r>
              <a:rPr lang="en-US" sz="2400" dirty="0"/>
              <a:t>linear programming </a:t>
            </a:r>
            <a:r>
              <a:rPr lang="en-US" sz="2400" dirty="0" smtClean="0"/>
              <a:t>in GAMS to </a:t>
            </a:r>
            <a:r>
              <a:rPr lang="en-US" sz="2400" dirty="0"/>
              <a:t>derive </a:t>
            </a:r>
            <a:r>
              <a:rPr lang="en-US" sz="2400" dirty="0" smtClean="0"/>
              <a:t>a capacity</a:t>
            </a:r>
            <a:r>
              <a:rPr lang="en-US" sz="2400" dirty="0"/>
              <a:t>-yield </a:t>
            </a:r>
            <a:r>
              <a:rPr lang="en-US" sz="2400" dirty="0" smtClean="0"/>
              <a:t>(K </a:t>
            </a:r>
            <a:r>
              <a:rPr lang="en-US" sz="2400" dirty="0" err="1" smtClean="0"/>
              <a:t>vs</a:t>
            </a:r>
            <a:r>
              <a:rPr lang="en-US" sz="2400" dirty="0" smtClean="0"/>
              <a:t> Y) function </a:t>
            </a:r>
            <a:r>
              <a:rPr lang="en-US" sz="2400" dirty="0"/>
              <a:t>for a reservoir at a site having the following record of </a:t>
            </a:r>
            <a:r>
              <a:rPr lang="en-US" sz="2400" dirty="0" smtClean="0"/>
              <a:t>flows </a:t>
            </a:r>
            <a:r>
              <a:rPr lang="en-US" sz="2400" dirty="0"/>
              <a:t>5, 7, 8, 4, 3, 3, 2, 1, 3, 6, 8, 9, 3, 4, 9 units of flow.  </a:t>
            </a:r>
            <a:endParaRPr lang="en-US" sz="2400" dirty="0" smtClean="0"/>
          </a:p>
          <a:p>
            <a:pPr lvl="0"/>
            <a:r>
              <a:rPr lang="en-US" sz="2400" dirty="0"/>
              <a:t>Find the values of the capacity required for yields of 2, 3, 3.5, 4, 4.5, and 5.</a:t>
            </a:r>
            <a:r>
              <a:rPr lang="en-US" sz="2400" dirty="0" smtClean="0">
                <a:effectLst/>
              </a:rPr>
              <a:t> </a:t>
            </a:r>
            <a:endParaRPr lang="en-US" sz="2400" dirty="0"/>
          </a:p>
          <a:p>
            <a:endParaRPr lang="en-US" sz="2400" dirty="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494069" y="4110057"/>
            <a:ext cx="2705100" cy="1311275"/>
            <a:chOff x="5543550" y="265113"/>
            <a:chExt cx="2705100" cy="1311275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543550" y="747713"/>
              <a:ext cx="5969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2000" b="1" i="1">
                  <a:latin typeface="Arial" charset="0"/>
                </a:rPr>
                <a:t>Q</a:t>
              </a:r>
              <a:r>
                <a:rPr kumimoji="1" lang="en-US" sz="2000" b="1" i="1" baseline="-25000">
                  <a:latin typeface="Arial" charset="0"/>
                </a:rPr>
                <a:t>t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6019800" y="952501"/>
              <a:ext cx="571500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-5400000">
              <a:off x="6604000" y="685801"/>
              <a:ext cx="482600" cy="533400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7112000" y="952501"/>
              <a:ext cx="571500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651750" y="925513"/>
              <a:ext cx="59690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/>
              <a:endParaRPr kumimoji="1" lang="en-US" sz="2000" b="1" i="1" baseline="-25000">
                <a:latin typeface="Arial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584950" y="1179513"/>
              <a:ext cx="5969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2000" b="1" i="1">
                  <a:latin typeface="Arial" charset="0"/>
                </a:rPr>
                <a:t>K</a:t>
              </a:r>
              <a:endParaRPr kumimoji="1" lang="en-US" sz="2000" b="1" i="1" baseline="-25000">
                <a:latin typeface="Arial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597650" y="265113"/>
              <a:ext cx="5969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2000" b="1" i="1">
                  <a:latin typeface="Arial" charset="0"/>
                </a:rPr>
                <a:t>S</a:t>
              </a:r>
              <a:r>
                <a:rPr kumimoji="1" lang="en-US" sz="2000" b="1" i="1" baseline="-25000">
                  <a:latin typeface="Arial" charset="0"/>
                </a:rPr>
                <a:t>t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7613650" y="582613"/>
              <a:ext cx="5969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2000" b="1" i="1">
                  <a:latin typeface="Arial" charset="0"/>
                </a:rPr>
                <a:t>Y</a:t>
              </a:r>
              <a:endParaRPr kumimoji="1" lang="en-US" sz="2000" b="1" i="1" baseline="-25000">
                <a:latin typeface="Arial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613650" y="1077913"/>
              <a:ext cx="5969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2000" b="1" i="1">
                  <a:latin typeface="Arial" charset="0"/>
                </a:rPr>
                <a:t>R</a:t>
              </a:r>
              <a:r>
                <a:rPr kumimoji="1" lang="en-US" sz="2000" b="1" i="1" baseline="-25000">
                  <a:latin typeface="Arial" charset="0"/>
                </a:rPr>
                <a:t>t</a:t>
              </a:r>
            </a:p>
          </p:txBody>
        </p:sp>
      </p:grp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5349769" y="3578924"/>
            <a:ext cx="3368196" cy="2976198"/>
            <a:chOff x="3230" y="2448"/>
            <a:chExt cx="2118" cy="1428"/>
          </a:xfrm>
        </p:grpSpPr>
        <p:pic>
          <p:nvPicPr>
            <p:cNvPr id="17" name="Picture 7" descr="E020103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" y="2448"/>
              <a:ext cx="2118" cy="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5126" y="3332"/>
              <a:ext cx="2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422" y="2460"/>
              <a:ext cx="2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77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Introduction To GAMS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GAMS = General Algebraic Modeling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System</a:t>
            </a:r>
          </a:p>
          <a:p>
            <a:pPr eaLnBrk="1" hangingPunct="1"/>
            <a:r>
              <a:rPr lang="en-US" sz="2400" dirty="0" smtClean="0">
                <a:latin typeface="Calibri" charset="0"/>
                <a:ea typeface="ＭＳ Ｐゴシック" charset="0"/>
              </a:rPr>
              <a:t>GAMS </a:t>
            </a:r>
            <a:r>
              <a:rPr lang="en-US" sz="2400" dirty="0">
                <a:latin typeface="Calibri" charset="0"/>
                <a:ea typeface="ＭＳ Ｐゴシック" charset="0"/>
              </a:rPr>
              <a:t>Guide and Tutorials</a:t>
            </a:r>
          </a:p>
          <a:p>
            <a:pPr lvl="1" eaLnBrk="1" hangingPunct="1"/>
            <a:r>
              <a:rPr lang="en-US" sz="2200" dirty="0">
                <a:latin typeface="Calibri" charset="0"/>
                <a:ea typeface="ＭＳ Ｐゴシック" charset="0"/>
                <a:hlinkClick r:id="rId3"/>
              </a:rPr>
              <a:t>http://gams.com/docs/</a:t>
            </a:r>
            <a:r>
              <a:rPr lang="en-US" sz="2200" dirty="0" smtClean="0">
                <a:latin typeface="Calibri" charset="0"/>
                <a:ea typeface="ＭＳ Ｐゴシック" charset="0"/>
                <a:hlinkClick r:id="rId3"/>
              </a:rPr>
              <a:t>document.htm</a:t>
            </a:r>
            <a:r>
              <a:rPr lang="en-US" sz="2200" u="sng" dirty="0">
                <a:latin typeface="Calibri" charset="0"/>
                <a:ea typeface="ＭＳ Ｐゴシック" charset="0"/>
              </a:rPr>
              <a:t> </a:t>
            </a:r>
            <a:r>
              <a:rPr lang="en-US" sz="2200" u="sng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200" u="sng" dirty="0" smtClean="0">
                <a:latin typeface="Calibri" charset="0"/>
                <a:ea typeface="ＭＳ Ｐゴシック" charset="0"/>
                <a:sym typeface="Wingdings"/>
              </a:rPr>
              <a:t>  </a:t>
            </a:r>
            <a:r>
              <a:rPr lang="en-US" sz="2200" u="sng" dirty="0" smtClean="0">
                <a:latin typeface="Calibri" charset="0"/>
                <a:ea typeface="ＭＳ Ｐゴシック" charset="0"/>
              </a:rPr>
              <a:t>Doc’s here</a:t>
            </a:r>
            <a:endParaRPr lang="en-US" sz="2200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</a:rPr>
              <a:t>GAMS website </a:t>
            </a:r>
          </a:p>
          <a:p>
            <a:pPr lvl="1" eaLnBrk="1" hangingPunct="1"/>
            <a:r>
              <a:rPr lang="en-US" sz="2200" u="sng" dirty="0" smtClean="0">
                <a:latin typeface="Calibri" charset="0"/>
                <a:ea typeface="ＭＳ Ｐゴシック" charset="0"/>
                <a:hlinkClick r:id="rId4"/>
              </a:rPr>
              <a:t>www.gams.com</a:t>
            </a:r>
            <a:endParaRPr lang="en-US" sz="2200" u="sng" dirty="0" smtClean="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sz="2200" u="sng" dirty="0">
                <a:latin typeface="Calibri" charset="0"/>
                <a:ea typeface="ＭＳ Ｐゴシック" charset="0"/>
                <a:hlinkClick r:id="rId5"/>
              </a:rPr>
              <a:t>http://gams.com/download</a:t>
            </a:r>
            <a:r>
              <a:rPr lang="en-US" sz="2200" u="sng" dirty="0" smtClean="0">
                <a:latin typeface="Calibri" charset="0"/>
                <a:ea typeface="ＭＳ Ｐゴシック" charset="0"/>
                <a:hlinkClick r:id="rId5"/>
              </a:rPr>
              <a:t>/</a:t>
            </a:r>
            <a:r>
              <a:rPr lang="en-US" sz="2200" u="sng" dirty="0" smtClean="0">
                <a:latin typeface="Calibri" charset="0"/>
                <a:ea typeface="ＭＳ Ｐゴシック" charset="0"/>
              </a:rPr>
              <a:t>   </a:t>
            </a:r>
            <a:r>
              <a:rPr lang="en-US" sz="2200" u="sng" dirty="0" smtClean="0">
                <a:latin typeface="Calibri" charset="0"/>
                <a:ea typeface="ＭＳ Ｐゴシック" charset="0"/>
                <a:sym typeface="Wingdings"/>
              </a:rPr>
              <a:t>  </a:t>
            </a:r>
            <a:r>
              <a:rPr lang="en-US" sz="2200" u="sng" dirty="0" smtClean="0">
                <a:latin typeface="Calibri" charset="0"/>
                <a:ea typeface="ＭＳ Ｐゴシック" charset="0"/>
              </a:rPr>
              <a:t>Download here</a:t>
            </a:r>
          </a:p>
          <a:p>
            <a:r>
              <a:rPr lang="en-US" sz="2400" dirty="0" smtClean="0">
                <a:latin typeface="Calibri" charset="0"/>
                <a:ea typeface="ＭＳ Ｐゴシック" charset="0"/>
              </a:rPr>
              <a:t>McKinney </a:t>
            </a:r>
            <a:r>
              <a:rPr lang="en-US" sz="2400" dirty="0">
                <a:latin typeface="Calibri" charset="0"/>
                <a:ea typeface="ＭＳ Ｐゴシック" charset="0"/>
              </a:rPr>
              <a:t>and </a:t>
            </a:r>
            <a:r>
              <a:rPr lang="en-US" sz="2400" dirty="0" err="1">
                <a:latin typeface="Calibri" charset="0"/>
                <a:ea typeface="ＭＳ Ｐゴシック" charset="0"/>
              </a:rPr>
              <a:t>Savitsky</a:t>
            </a:r>
            <a:r>
              <a:rPr lang="en-US" sz="2400" dirty="0">
                <a:latin typeface="Calibri" charset="0"/>
                <a:ea typeface="ＭＳ Ｐゴシック" charset="0"/>
              </a:rPr>
              <a:t> Tutorials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  <a:hlinkClick r:id="rId6"/>
              </a:rPr>
              <a:t>http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Lucida Grande"/>
                <a:cs typeface="Calibri"/>
                <a:hlinkClick r:id="rId6"/>
              </a:rPr>
              <a:t>://www.caee.utexas.edu/prof/mckinney/ce385d/Lectures/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  <a:hlinkClick r:id="rId6"/>
              </a:rPr>
              <a:t>McKinney_and_Savitsky.pdf</a:t>
            </a:r>
            <a:r>
              <a:rPr lang="en-US" sz="2200" u="sng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200" u="sng" dirty="0">
                <a:latin typeface="Calibri"/>
                <a:ea typeface="ＭＳ Ｐゴシック" charset="0"/>
                <a:cs typeface="Calibri"/>
                <a:sym typeface="Wingdings"/>
              </a:rPr>
              <a:t>  </a:t>
            </a:r>
            <a:r>
              <a:rPr lang="en-US" sz="2200" u="sng" dirty="0">
                <a:latin typeface="Calibri"/>
                <a:ea typeface="ＭＳ Ｐゴシック" charset="0"/>
                <a:cs typeface="Calibri"/>
              </a:rPr>
              <a:t>Doc’s here</a:t>
            </a:r>
            <a:endParaRPr lang="en-US" sz="2200" dirty="0" smtClean="0">
              <a:solidFill>
                <a:srgbClr val="000000"/>
              </a:solidFill>
              <a:latin typeface="Calibri"/>
              <a:ea typeface="Lucida Grande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Capacity – Yield Curve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64636"/>
              </p:ext>
            </p:extLst>
          </p:nvPr>
        </p:nvGraphicFramePr>
        <p:xfrm>
          <a:off x="736600" y="2230438"/>
          <a:ext cx="49911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3" imgW="4991100" imgH="1778000" progId="Equation.3">
                  <p:embed/>
                </p:oleObj>
              </mc:Choice>
              <mc:Fallback>
                <p:oleObj name="Equation" r:id="rId3" imgW="4991100" imgH="177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600" y="2230438"/>
                        <a:ext cx="4991100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727700" y="1574800"/>
            <a:ext cx="2705100" cy="1311275"/>
            <a:chOff x="5543550" y="265113"/>
            <a:chExt cx="2705100" cy="1311275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543550" y="747713"/>
              <a:ext cx="5969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2000" b="1" i="1">
                  <a:latin typeface="Arial" charset="0"/>
                </a:rPr>
                <a:t>Q</a:t>
              </a:r>
              <a:r>
                <a:rPr kumimoji="1" lang="en-US" sz="2000" b="1" i="1" baseline="-25000">
                  <a:latin typeface="Arial" charset="0"/>
                </a:rPr>
                <a:t>t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6019800" y="952501"/>
              <a:ext cx="571500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-5400000">
              <a:off x="6604000" y="685801"/>
              <a:ext cx="482600" cy="533400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112000" y="952501"/>
              <a:ext cx="571500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651750" y="925513"/>
              <a:ext cx="59690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/>
              <a:endParaRPr kumimoji="1" lang="en-US" sz="2000" b="1" i="1" baseline="-25000">
                <a:latin typeface="Arial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584950" y="1179513"/>
              <a:ext cx="5969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2000" b="1" i="1">
                  <a:latin typeface="Arial" charset="0"/>
                </a:rPr>
                <a:t>K</a:t>
              </a:r>
              <a:endParaRPr kumimoji="1" lang="en-US" sz="2000" b="1" i="1" baseline="-25000">
                <a:latin typeface="Arial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6597650" y="265113"/>
              <a:ext cx="5969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2000" b="1" i="1">
                  <a:latin typeface="Arial" charset="0"/>
                </a:rPr>
                <a:t>S</a:t>
              </a:r>
              <a:r>
                <a:rPr kumimoji="1" lang="en-US" sz="2000" b="1" i="1" baseline="-25000">
                  <a:latin typeface="Arial" charset="0"/>
                </a:rPr>
                <a:t>t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613650" y="582613"/>
              <a:ext cx="5969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2000" b="1" i="1">
                  <a:latin typeface="Arial" charset="0"/>
                </a:rPr>
                <a:t>Y</a:t>
              </a:r>
              <a:endParaRPr kumimoji="1" lang="en-US" sz="2000" b="1" i="1" baseline="-25000">
                <a:latin typeface="Arial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613650" y="1077913"/>
              <a:ext cx="5969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2000" b="1" i="1">
                  <a:latin typeface="Arial" charset="0"/>
                </a:rPr>
                <a:t>R</a:t>
              </a:r>
              <a:r>
                <a:rPr kumimoji="1" lang="en-US" sz="2000" b="1" i="1" baseline="-25000">
                  <a:latin typeface="Arial" charset="0"/>
                </a:rPr>
                <a:t>t</a:t>
              </a:r>
            </a:p>
          </p:txBody>
        </p:sp>
      </p:grp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5349769" y="3578924"/>
            <a:ext cx="3368196" cy="2976198"/>
            <a:chOff x="3230" y="2448"/>
            <a:chExt cx="2118" cy="1428"/>
          </a:xfrm>
        </p:grpSpPr>
        <p:pic>
          <p:nvPicPr>
            <p:cNvPr id="16" name="Picture 7" descr="E020103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" y="2448"/>
              <a:ext cx="2118" cy="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5126" y="3332"/>
              <a:ext cx="2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3422" y="2460"/>
              <a:ext cx="2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45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b="1" dirty="0" smtClean="0">
                <a:latin typeface="Calibri" charset="0"/>
                <a:ea typeface="ＭＳ Ｐゴシック" charset="0"/>
                <a:cs typeface="ＭＳ Ｐゴシック" charset="0"/>
              </a:rPr>
              <a:t>Given a yield Y, what </a:t>
            </a:r>
            <a:r>
              <a:rPr lang="en-US" sz="4000" b="1" dirty="0">
                <a:latin typeface="Calibri" charset="0"/>
                <a:ea typeface="ＭＳ Ｐゴシック" charset="0"/>
                <a:cs typeface="ＭＳ Ｐゴシック" charset="0"/>
              </a:rPr>
              <a:t>is the </a:t>
            </a:r>
            <a:r>
              <a:rPr lang="en-US" sz="40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minimium</a:t>
            </a:r>
            <a:r>
              <a:rPr lang="en-US" sz="4000" b="1" dirty="0" smtClean="0">
                <a:latin typeface="Calibri" charset="0"/>
                <a:ea typeface="ＭＳ Ｐゴシック" charset="0"/>
                <a:cs typeface="ＭＳ Ｐゴシック" charset="0"/>
              </a:rPr>
              <a:t> capacity K we need?</a:t>
            </a:r>
            <a:endParaRPr lang="en-US" sz="40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6628" name="Group 15"/>
          <p:cNvGrpSpPr>
            <a:grpSpLocks/>
          </p:cNvGrpSpPr>
          <p:nvPr/>
        </p:nvGrpSpPr>
        <p:grpSpPr bwMode="auto">
          <a:xfrm>
            <a:off x="2520950" y="4307205"/>
            <a:ext cx="2705100" cy="1311275"/>
            <a:chOff x="3492" y="167"/>
            <a:chExt cx="1704" cy="826"/>
          </a:xfrm>
        </p:grpSpPr>
        <p:sp>
          <p:nvSpPr>
            <p:cNvPr id="26657" name="Text Box 4"/>
            <p:cNvSpPr txBox="1">
              <a:spLocks noChangeArrowheads="1"/>
            </p:cNvSpPr>
            <p:nvPr/>
          </p:nvSpPr>
          <p:spPr bwMode="auto">
            <a:xfrm>
              <a:off x="3492" y="471"/>
              <a:ext cx="3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2000" b="1" i="1">
                  <a:latin typeface="Arial" charset="0"/>
                </a:rPr>
                <a:t>Q</a:t>
              </a:r>
              <a:r>
                <a:rPr kumimoji="1" lang="en-US" sz="2000" b="1" i="1" baseline="-25000">
                  <a:latin typeface="Arial" charset="0"/>
                </a:rPr>
                <a:t>t</a:t>
              </a:r>
            </a:p>
          </p:txBody>
        </p:sp>
        <p:sp>
          <p:nvSpPr>
            <p:cNvPr id="26658" name="Line 5"/>
            <p:cNvSpPr>
              <a:spLocks noChangeShapeType="1"/>
            </p:cNvSpPr>
            <p:nvPr/>
          </p:nvSpPr>
          <p:spPr bwMode="auto">
            <a:xfrm>
              <a:off x="3792" y="600"/>
              <a:ext cx="360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AutoShape 6"/>
            <p:cNvSpPr>
              <a:spLocks noChangeArrowheads="1"/>
            </p:cNvSpPr>
            <p:nvPr/>
          </p:nvSpPr>
          <p:spPr bwMode="auto">
            <a:xfrm rot="-5400000">
              <a:off x="4160" y="432"/>
              <a:ext cx="304" cy="33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Line 7"/>
            <p:cNvSpPr>
              <a:spLocks noChangeShapeType="1"/>
            </p:cNvSpPr>
            <p:nvPr/>
          </p:nvSpPr>
          <p:spPr bwMode="auto">
            <a:xfrm>
              <a:off x="4480" y="600"/>
              <a:ext cx="360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Text Box 8"/>
            <p:cNvSpPr txBox="1">
              <a:spLocks noChangeArrowheads="1"/>
            </p:cNvSpPr>
            <p:nvPr/>
          </p:nvSpPr>
          <p:spPr bwMode="auto">
            <a:xfrm>
              <a:off x="4820" y="583"/>
              <a:ext cx="3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2000" b="1" i="1">
                  <a:latin typeface="Arial" charset="0"/>
                </a:rPr>
                <a:t>R</a:t>
              </a:r>
              <a:r>
                <a:rPr kumimoji="1" lang="en-US" sz="2000" b="1" i="1" baseline="-25000">
                  <a:latin typeface="Arial" charset="0"/>
                </a:rPr>
                <a:t>t</a:t>
              </a:r>
            </a:p>
          </p:txBody>
        </p:sp>
        <p:sp>
          <p:nvSpPr>
            <p:cNvPr id="26662" name="Text Box 9"/>
            <p:cNvSpPr txBox="1">
              <a:spLocks noChangeArrowheads="1"/>
            </p:cNvSpPr>
            <p:nvPr/>
          </p:nvSpPr>
          <p:spPr bwMode="auto">
            <a:xfrm>
              <a:off x="4148" y="743"/>
              <a:ext cx="3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2000" b="1" i="1">
                  <a:latin typeface="Arial" charset="0"/>
                </a:rPr>
                <a:t>K</a:t>
              </a:r>
              <a:endParaRPr kumimoji="1" lang="en-US" sz="2000" b="1" i="1" baseline="-25000">
                <a:latin typeface="Arial" charset="0"/>
              </a:endParaRPr>
            </a:p>
          </p:txBody>
        </p:sp>
        <p:sp>
          <p:nvSpPr>
            <p:cNvPr id="26663" name="Text Box 10"/>
            <p:cNvSpPr txBox="1">
              <a:spLocks noChangeArrowheads="1"/>
            </p:cNvSpPr>
            <p:nvPr/>
          </p:nvSpPr>
          <p:spPr bwMode="auto">
            <a:xfrm>
              <a:off x="4156" y="167"/>
              <a:ext cx="3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2000" b="1" i="1">
                  <a:latin typeface="Arial" charset="0"/>
                </a:rPr>
                <a:t>S</a:t>
              </a:r>
              <a:r>
                <a:rPr kumimoji="1" lang="en-US" sz="2000" b="1" i="1" baseline="-25000">
                  <a:latin typeface="Arial" charset="0"/>
                </a:rPr>
                <a:t>t</a:t>
              </a:r>
            </a:p>
          </p:txBody>
        </p:sp>
        <p:sp>
          <p:nvSpPr>
            <p:cNvPr id="26664" name="Text Box 11"/>
            <p:cNvSpPr txBox="1">
              <a:spLocks noChangeArrowheads="1"/>
            </p:cNvSpPr>
            <p:nvPr/>
          </p:nvSpPr>
          <p:spPr bwMode="auto">
            <a:xfrm>
              <a:off x="4796" y="367"/>
              <a:ext cx="3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2000" b="1" i="1">
                  <a:latin typeface="Arial" charset="0"/>
                </a:rPr>
                <a:t>Y</a:t>
              </a:r>
              <a:endParaRPr kumimoji="1" lang="en-US" sz="2000" b="1" i="1" baseline="-25000">
                <a:latin typeface="Arial" charset="0"/>
              </a:endParaRPr>
            </a:p>
          </p:txBody>
        </p:sp>
      </p:grpSp>
      <p:graphicFrame>
        <p:nvGraphicFramePr>
          <p:cNvPr id="266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596410"/>
              </p:ext>
            </p:extLst>
          </p:nvPr>
        </p:nvGraphicFramePr>
        <p:xfrm>
          <a:off x="1312863" y="2127250"/>
          <a:ext cx="5065712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4" imgW="5067300" imgH="1435100" progId="Equation.3">
                  <p:embed/>
                </p:oleObj>
              </mc:Choice>
              <mc:Fallback>
                <p:oleObj name="Equation" r:id="rId4" imgW="5067300" imgH="143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127250"/>
                        <a:ext cx="5065712" cy="14351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654800" y="2717800"/>
          <a:ext cx="2235200" cy="2600325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6655" name="TextBox 13"/>
          <p:cNvSpPr txBox="1">
            <a:spLocks noChangeArrowheads="1"/>
          </p:cNvSpPr>
          <p:nvPr/>
        </p:nvSpPr>
        <p:spPr bwMode="auto">
          <a:xfrm>
            <a:off x="6738938" y="2303463"/>
            <a:ext cx="919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0000"/>
                </a:solidFill>
              </a:rPr>
              <a:t>Given</a:t>
            </a:r>
          </a:p>
        </p:txBody>
      </p:sp>
      <p:sp>
        <p:nvSpPr>
          <p:cNvPr id="26656" name="TextBox 14"/>
          <p:cNvSpPr txBox="1">
            <a:spLocks noChangeArrowheads="1"/>
          </p:cNvSpPr>
          <p:nvPr/>
        </p:nvSpPr>
        <p:spPr bwMode="auto">
          <a:xfrm>
            <a:off x="7856538" y="2319338"/>
            <a:ext cx="739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0000"/>
                </a:solidFill>
              </a:rPr>
              <a:t>Find</a:t>
            </a:r>
          </a:p>
        </p:txBody>
      </p:sp>
    </p:spTree>
    <p:extLst>
      <p:ext uri="{BB962C8B-B14F-4D97-AF65-F5344CB8AC3E}">
        <p14:creationId xmlns:p14="http://schemas.microsoft.com/office/powerpoint/2010/main" val="27811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The GAMS Code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5" y="1390189"/>
            <a:ext cx="5841448" cy="38585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336" y="2926445"/>
            <a:ext cx="5785853" cy="255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Results: Yield = 5, Capacity = 14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352" y="1617579"/>
            <a:ext cx="5650391" cy="46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Results:  Yield = 5, Capacity = 14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58" y="1511217"/>
            <a:ext cx="7243403" cy="4932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1895" y="1707592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Capacity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34105" y="1985211"/>
            <a:ext cx="169779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79718" y="2531102"/>
            <a:ext cx="79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Yield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424947" y="2865306"/>
            <a:ext cx="1108243" cy="165322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4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Capacity </a:t>
            </a:r>
            <a:r>
              <a:rPr lang="en-US" b="1" dirty="0" err="1" smtClean="0"/>
              <a:t>vs</a:t>
            </a:r>
            <a:r>
              <a:rPr lang="en-US" b="1" dirty="0" smtClean="0"/>
              <a:t> Yield Curve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42" y="1551322"/>
            <a:ext cx="7243404" cy="49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DOLLAR 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54" y="127249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err="1" smtClean="0"/>
              <a:t>S</a:t>
            </a:r>
            <a:r>
              <a:rPr lang="it-IT" sz="2000" dirty="0" smtClean="0"/>
              <a:t>(t+1)$(</a:t>
            </a:r>
            <a:r>
              <a:rPr lang="it-IT" sz="2000" dirty="0" err="1" smtClean="0"/>
              <a:t>ord</a:t>
            </a:r>
            <a:r>
              <a:rPr lang="it-IT" sz="2000" dirty="0" smtClean="0"/>
              <a:t>(t) lt 15) + </a:t>
            </a:r>
            <a:r>
              <a:rPr lang="it-IT" sz="2000" dirty="0" err="1" smtClean="0"/>
              <a:t>S</a:t>
            </a:r>
            <a:r>
              <a:rPr lang="it-IT" sz="2000" dirty="0" smtClean="0"/>
              <a:t>('1')$(</a:t>
            </a:r>
            <a:r>
              <a:rPr lang="it-IT" sz="2000" dirty="0" err="1" smtClean="0"/>
              <a:t>ord</a:t>
            </a:r>
            <a:r>
              <a:rPr lang="it-IT" sz="2000" dirty="0" smtClean="0"/>
              <a:t>(t) </a:t>
            </a:r>
            <a:r>
              <a:rPr lang="it-IT" sz="2000" dirty="0" err="1" smtClean="0"/>
              <a:t>eq</a:t>
            </a:r>
            <a:r>
              <a:rPr lang="it-IT" sz="2000" dirty="0" smtClean="0"/>
              <a:t> 15)  =e= </a:t>
            </a:r>
            <a:r>
              <a:rPr lang="it-IT" sz="2000" dirty="0" err="1" smtClean="0"/>
              <a:t>S</a:t>
            </a:r>
            <a:r>
              <a:rPr lang="it-IT" sz="2000" dirty="0" smtClean="0"/>
              <a:t>(t) + </a:t>
            </a:r>
            <a:r>
              <a:rPr lang="it-IT" sz="2000" dirty="0" err="1" smtClean="0"/>
              <a:t>Q</a:t>
            </a:r>
            <a:r>
              <a:rPr lang="it-IT" sz="2000" dirty="0" smtClean="0"/>
              <a:t>(t)- SPILL(t) - Y;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811215" y="1968599"/>
            <a:ext cx="7875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 can exclude part of an equation by using logical conditions ($ operator) in the name of an equation or in the computation part of an equation.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215" y="2990347"/>
            <a:ext cx="7506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ORD</a:t>
            </a:r>
            <a:r>
              <a:rPr lang="en-US" dirty="0"/>
              <a:t> operator returns an ordinal number equal </a:t>
            </a:r>
            <a:r>
              <a:rPr lang="en-US" dirty="0" smtClean="0"/>
              <a:t>to</a:t>
            </a:r>
          </a:p>
          <a:p>
            <a:r>
              <a:rPr lang="en-US" dirty="0" smtClean="0"/>
              <a:t> </a:t>
            </a:r>
            <a:r>
              <a:rPr lang="en-US" dirty="0"/>
              <a:t>the index position in a set. </a:t>
            </a:r>
          </a:p>
        </p:txBody>
      </p:sp>
    </p:spTree>
    <p:extLst>
      <p:ext uri="{BB962C8B-B14F-4D97-AF65-F5344CB8AC3E}">
        <p14:creationId xmlns:p14="http://schemas.microsoft.com/office/powerpoint/2010/main" val="21575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 of a Single Reservoir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common </a:t>
            </a:r>
            <a:r>
              <a:rPr lang="en-US" dirty="0"/>
              <a:t>tasks of reservoir modeling: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coefficients </a:t>
            </a:r>
            <a:r>
              <a:rPr lang="en-US" dirty="0"/>
              <a:t>of </a:t>
            </a:r>
            <a:r>
              <a:rPr lang="en-US" dirty="0" smtClean="0"/>
              <a:t>functions </a:t>
            </a:r>
            <a:r>
              <a:rPr lang="en-US" dirty="0"/>
              <a:t>that describe reservoir </a:t>
            </a:r>
            <a:r>
              <a:rPr lang="en-US" dirty="0" smtClean="0"/>
              <a:t>characteristics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optimal </a:t>
            </a:r>
            <a:r>
              <a:rPr lang="en-US" dirty="0"/>
              <a:t>mode of reservoir operation (storage volumes, elevations and releases) while satisfying downstream water </a:t>
            </a:r>
            <a:r>
              <a:rPr lang="en-US" dirty="0" smtClean="0"/>
              <a:t>demands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5370" y="3307751"/>
            <a:ext cx="8638132" cy="2302864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59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Reservoir </a:t>
            </a:r>
            <a:r>
              <a:rPr lang="en-US" b="1" dirty="0"/>
              <a:t>Operation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16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Compute optimal </a:t>
            </a:r>
            <a:r>
              <a:rPr lang="en-US" sz="2800" dirty="0"/>
              <a:t>operation of </a:t>
            </a:r>
            <a:r>
              <a:rPr lang="en-US" sz="2800" dirty="0" smtClean="0"/>
              <a:t>reservoir given </a:t>
            </a:r>
            <a:r>
              <a:rPr lang="en-US" sz="2800" dirty="0"/>
              <a:t>a series of inflows and downstream water </a:t>
            </a:r>
            <a:r>
              <a:rPr lang="en-US" sz="2800" dirty="0" smtClean="0"/>
              <a:t>demands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537646"/>
              </p:ext>
            </p:extLst>
          </p:nvPr>
        </p:nvGraphicFramePr>
        <p:xfrm>
          <a:off x="1519826" y="2402430"/>
          <a:ext cx="46355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Equation" r:id="rId3" imgW="4635500" imgH="2247900" progId="Equation.3">
                  <p:embed/>
                </p:oleObj>
              </mc:Choice>
              <mc:Fallback>
                <p:oleObj name="Equation" r:id="rId3" imgW="4635500" imgH="2247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9826" y="2402430"/>
                        <a:ext cx="4635500" cy="224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43400" y="4343400"/>
            <a:ext cx="40203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where:</a:t>
            </a:r>
          </a:p>
          <a:p>
            <a:r>
              <a:rPr lang="en-US" sz="1600" i="1" dirty="0" smtClean="0"/>
              <a:t>S</a:t>
            </a:r>
            <a:r>
              <a:rPr lang="en-US" sz="1600" i="1" baseline="-25000" dirty="0" smtClean="0"/>
              <a:t>t</a:t>
            </a:r>
            <a:r>
              <a:rPr lang="en-US" sz="1600" dirty="0" smtClean="0"/>
              <a:t> </a:t>
            </a:r>
            <a:r>
              <a:rPr lang="en-US" sz="1600" dirty="0"/>
              <a:t>	</a:t>
            </a:r>
            <a:r>
              <a:rPr lang="en-US" sz="1600" dirty="0" smtClean="0"/>
              <a:t>End storage period </a:t>
            </a:r>
            <a:r>
              <a:rPr lang="en-US" sz="1600" i="1" dirty="0"/>
              <a:t>t</a:t>
            </a:r>
            <a:r>
              <a:rPr lang="en-US" sz="1600" dirty="0"/>
              <a:t>, (L</a:t>
            </a:r>
            <a:r>
              <a:rPr lang="en-US" sz="1600" baseline="30000" dirty="0"/>
              <a:t>3</a:t>
            </a:r>
            <a:r>
              <a:rPr lang="en-US" sz="1600" dirty="0"/>
              <a:t>);</a:t>
            </a:r>
          </a:p>
          <a:p>
            <a:r>
              <a:rPr lang="en-US" sz="1600" i="1" dirty="0" smtClean="0"/>
              <a:t>S</a:t>
            </a:r>
            <a:r>
              <a:rPr lang="en-US" sz="1600" i="1" baseline="-25000" dirty="0" smtClean="0"/>
              <a:t>t</a:t>
            </a:r>
            <a:r>
              <a:rPr lang="en-US" sz="1600" i="1" baseline="-25000" dirty="0"/>
              <a:t>-</a:t>
            </a:r>
            <a:r>
              <a:rPr lang="en-US" sz="1600" baseline="-25000" dirty="0"/>
              <a:t>1</a:t>
            </a:r>
            <a:r>
              <a:rPr lang="en-US" sz="1600" dirty="0"/>
              <a:t> 	</a:t>
            </a:r>
            <a:r>
              <a:rPr lang="en-US" sz="1600" dirty="0" smtClean="0"/>
              <a:t>Beginning storage period </a:t>
            </a:r>
            <a:r>
              <a:rPr lang="en-US" sz="1600" i="1" dirty="0"/>
              <a:t>t</a:t>
            </a:r>
            <a:r>
              <a:rPr lang="en-US" sz="1600" dirty="0"/>
              <a:t>, (L</a:t>
            </a:r>
            <a:r>
              <a:rPr lang="en-US" sz="1600" baseline="30000" dirty="0"/>
              <a:t>3</a:t>
            </a:r>
            <a:r>
              <a:rPr lang="en-US" sz="1600" dirty="0"/>
              <a:t>);</a:t>
            </a:r>
          </a:p>
          <a:p>
            <a:r>
              <a:rPr lang="en-US" sz="1600" i="1" dirty="0" err="1" smtClean="0"/>
              <a:t>Q</a:t>
            </a:r>
            <a:r>
              <a:rPr lang="en-US" sz="1600" i="1" baseline="-25000" dirty="0" err="1" smtClean="0"/>
              <a:t>t</a:t>
            </a:r>
            <a:r>
              <a:rPr lang="en-US" sz="1600" dirty="0" smtClean="0"/>
              <a:t> </a:t>
            </a:r>
            <a:r>
              <a:rPr lang="en-US" sz="1600" dirty="0"/>
              <a:t>	Inflow </a:t>
            </a:r>
            <a:r>
              <a:rPr lang="en-US" sz="1600" dirty="0" smtClean="0"/>
              <a:t>period </a:t>
            </a:r>
            <a:r>
              <a:rPr lang="en-US" sz="1600" i="1" dirty="0"/>
              <a:t>t</a:t>
            </a:r>
            <a:r>
              <a:rPr lang="en-US" sz="1600" dirty="0"/>
              <a:t>, (L</a:t>
            </a:r>
            <a:r>
              <a:rPr lang="en-US" sz="1600" baseline="30000" dirty="0"/>
              <a:t>3</a:t>
            </a:r>
            <a:r>
              <a:rPr lang="en-US" sz="1600" dirty="0"/>
              <a:t>);</a:t>
            </a:r>
          </a:p>
          <a:p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t</a:t>
            </a:r>
            <a:r>
              <a:rPr lang="en-US" sz="1600" dirty="0" smtClean="0"/>
              <a:t> </a:t>
            </a:r>
            <a:r>
              <a:rPr lang="en-US" sz="1600" dirty="0"/>
              <a:t>	Release </a:t>
            </a:r>
            <a:r>
              <a:rPr lang="en-US" sz="1600" dirty="0" smtClean="0"/>
              <a:t>period </a:t>
            </a:r>
            <a:r>
              <a:rPr lang="en-US" sz="1600" i="1" dirty="0"/>
              <a:t>t</a:t>
            </a:r>
            <a:r>
              <a:rPr lang="en-US" sz="1600" dirty="0"/>
              <a:t>, (L</a:t>
            </a:r>
            <a:r>
              <a:rPr lang="en-US" sz="1600" baseline="30000" dirty="0"/>
              <a:t>3</a:t>
            </a:r>
            <a:r>
              <a:rPr lang="en-US" sz="1600" dirty="0"/>
              <a:t>);</a:t>
            </a:r>
          </a:p>
          <a:p>
            <a:r>
              <a:rPr lang="en-US" sz="1600" i="1" dirty="0" err="1" smtClean="0"/>
              <a:t>D</a:t>
            </a:r>
            <a:r>
              <a:rPr lang="en-US" sz="1600" i="1" baseline="-25000" dirty="0" err="1" smtClean="0"/>
              <a:t>t</a:t>
            </a:r>
            <a:r>
              <a:rPr lang="en-US" sz="1600" dirty="0" smtClean="0"/>
              <a:t> </a:t>
            </a:r>
            <a:r>
              <a:rPr lang="en-US" sz="1600" dirty="0"/>
              <a:t>	Demand, (L</a:t>
            </a:r>
            <a:r>
              <a:rPr lang="en-US" sz="1600" baseline="30000" dirty="0"/>
              <a:t>3</a:t>
            </a:r>
            <a:r>
              <a:rPr lang="en-US" sz="1600" dirty="0"/>
              <a:t>); and</a:t>
            </a:r>
          </a:p>
          <a:p>
            <a:r>
              <a:rPr lang="en-US" sz="1600" dirty="0" smtClean="0"/>
              <a:t>K</a:t>
            </a:r>
            <a:r>
              <a:rPr lang="en-US" sz="1600" dirty="0"/>
              <a:t>	</a:t>
            </a:r>
            <a:r>
              <a:rPr lang="en-US" sz="1600" dirty="0" smtClean="0"/>
              <a:t>Capacity, </a:t>
            </a:r>
            <a:r>
              <a:rPr lang="en-US" sz="1600" dirty="0"/>
              <a:t>(L</a:t>
            </a:r>
            <a:r>
              <a:rPr lang="en-US" sz="1600" baseline="30000" dirty="0"/>
              <a:t>3</a:t>
            </a:r>
            <a:r>
              <a:rPr lang="en-US" sz="1600" dirty="0"/>
              <a:t>)</a:t>
            </a:r>
          </a:p>
          <a:p>
            <a:r>
              <a:rPr lang="en-US" sz="1600" dirty="0" err="1" smtClean="0"/>
              <a:t>S</a:t>
            </a:r>
            <a:r>
              <a:rPr lang="en-US" sz="1600" baseline="-25000" dirty="0" err="1" smtClean="0"/>
              <a:t>min</a:t>
            </a:r>
            <a:r>
              <a:rPr lang="en-US" sz="1600" dirty="0"/>
              <a:t>	</a:t>
            </a:r>
            <a:r>
              <a:rPr lang="en-US" sz="1600" dirty="0" smtClean="0"/>
              <a:t>Dead storage, </a:t>
            </a:r>
            <a:r>
              <a:rPr lang="en-US" sz="1600" dirty="0"/>
              <a:t>(L</a:t>
            </a:r>
            <a:r>
              <a:rPr lang="en-US" sz="1600" baseline="30000" dirty="0"/>
              <a:t>3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1038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Comparison of Average and Dry Conditions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24" y="1618982"/>
            <a:ext cx="7355980" cy="50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GAMS model and solve the following nonlinear program using GAMS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542355"/>
              </p:ext>
            </p:extLst>
          </p:nvPr>
        </p:nvGraphicFramePr>
        <p:xfrm>
          <a:off x="1676400" y="3200400"/>
          <a:ext cx="548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cument" r:id="rId4" imgW="5486400" imgH="304800" progId="Word.Document.12">
                  <p:embed/>
                </p:oleObj>
              </mc:Choice>
              <mc:Fallback>
                <p:oleObj name="Document" r:id="rId4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3200400"/>
                        <a:ext cx="5486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290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GAMS </a:t>
            </a:r>
            <a:r>
              <a:rPr lang="en-US" b="1" dirty="0" smtClean="0"/>
              <a:t>Code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914400" y="1447800"/>
            <a:ext cx="32096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SCALAR K      </a:t>
            </a:r>
            <a:r>
              <a:rPr lang="en-US" sz="1800" dirty="0" smtClean="0"/>
              <a:t>     /</a:t>
            </a:r>
            <a:r>
              <a:rPr lang="en-US" sz="1800" dirty="0"/>
              <a:t>19500/;</a:t>
            </a:r>
          </a:p>
          <a:p>
            <a:r>
              <a:rPr lang="en-US" sz="1800" dirty="0"/>
              <a:t>SCALAR </a:t>
            </a:r>
            <a:r>
              <a:rPr lang="en-US" sz="1800" dirty="0" err="1"/>
              <a:t>S_min</a:t>
            </a:r>
            <a:r>
              <a:rPr lang="en-US" sz="1800" dirty="0"/>
              <a:t>  /5500/;</a:t>
            </a:r>
          </a:p>
          <a:p>
            <a:r>
              <a:rPr lang="en-US" sz="1800" dirty="0"/>
              <a:t>SCALAR </a:t>
            </a:r>
            <a:r>
              <a:rPr lang="en-US" sz="1800" dirty="0" err="1"/>
              <a:t>beg_S</a:t>
            </a:r>
            <a:r>
              <a:rPr lang="en-US" sz="1800" dirty="0"/>
              <a:t>  /15000/;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 smtClean="0"/>
              <a:t>SETS  t   </a:t>
            </a:r>
            <a:r>
              <a:rPr lang="en-US" sz="1800" dirty="0"/>
              <a:t>/ t1*t12/;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$include River1B_Q_Dry.inc</a:t>
            </a:r>
          </a:p>
          <a:p>
            <a:r>
              <a:rPr lang="en-US" sz="1800" dirty="0"/>
              <a:t>$include River1B_D.inc</a:t>
            </a:r>
          </a:p>
          <a:p>
            <a:r>
              <a:rPr lang="en-US" sz="1800" dirty="0"/>
              <a:t>$include River1B_Evap.inc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VARIABLES </a:t>
            </a:r>
            <a:r>
              <a:rPr lang="en-US" sz="1800" dirty="0" err="1"/>
              <a:t>obj</a:t>
            </a:r>
            <a:r>
              <a:rPr lang="en-US" sz="1800" dirty="0"/>
              <a:t>;</a:t>
            </a:r>
          </a:p>
          <a:p>
            <a:r>
              <a:rPr lang="en-US" sz="1800" dirty="0" smtClean="0"/>
              <a:t>POSITIVE VARIABLES S</a:t>
            </a:r>
            <a:r>
              <a:rPr lang="en-US" sz="1800" dirty="0"/>
              <a:t>(t), R(t);</a:t>
            </a:r>
          </a:p>
          <a:p>
            <a:r>
              <a:rPr lang="en-US" sz="1800" dirty="0" smtClean="0"/>
              <a:t>S.UP</a:t>
            </a:r>
            <a:r>
              <a:rPr lang="en-US" sz="1800" dirty="0"/>
              <a:t>(t)=K;</a:t>
            </a:r>
          </a:p>
          <a:p>
            <a:r>
              <a:rPr lang="en-US" sz="1800" dirty="0"/>
              <a:t>S.LO(t)=</a:t>
            </a:r>
            <a:r>
              <a:rPr lang="en-US" sz="1800" dirty="0" err="1"/>
              <a:t>S_min</a:t>
            </a:r>
            <a:r>
              <a:rPr lang="en-US" sz="1800" dirty="0" smtClean="0"/>
              <a:t>;</a:t>
            </a:r>
            <a:r>
              <a:rPr lang="en-US" sz="1800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5216495" y="2656954"/>
            <a:ext cx="399407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These $include statements allow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Us to read in lines from other files: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Flows (Q)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	Demands (D)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	Evaporation (a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b</a:t>
            </a:r>
            <a:r>
              <a:rPr lang="en-US" sz="1800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1800" b="1" dirty="0" smtClean="0">
                <a:solidFill>
                  <a:srgbClr val="FF0000"/>
                </a:solidFill>
              </a:rPr>
              <a:t>)</a:t>
            </a:r>
            <a:endParaRPr lang="en-US" sz="1800" dirty="0"/>
          </a:p>
        </p:txBody>
      </p:sp>
      <p:sp>
        <p:nvSpPr>
          <p:cNvPr id="7" name="Left Arrow 6"/>
          <p:cNvSpPr/>
          <p:nvPr/>
        </p:nvSpPr>
        <p:spPr>
          <a:xfrm>
            <a:off x="3820350" y="3404252"/>
            <a:ext cx="1088489" cy="3628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5229803" y="1478220"/>
            <a:ext cx="2210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Capacity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Dead storage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Beginning storage</a:t>
            </a:r>
            <a:endParaRPr lang="en-US" sz="1800" dirty="0"/>
          </a:p>
        </p:txBody>
      </p:sp>
      <p:sp>
        <p:nvSpPr>
          <p:cNvPr id="9" name="Left Arrow 8"/>
          <p:cNvSpPr/>
          <p:nvPr/>
        </p:nvSpPr>
        <p:spPr>
          <a:xfrm>
            <a:off x="3820350" y="1756231"/>
            <a:ext cx="1088489" cy="3628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5216495" y="4673192"/>
            <a:ext cx="2570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Set bounds on: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	Capacity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	Dead storage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3807042" y="4951203"/>
            <a:ext cx="1088489" cy="3628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90438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GAMS Code </a:t>
            </a:r>
            <a:r>
              <a:rPr lang="en-US" b="1" dirty="0" smtClean="0"/>
              <a:t>(Cont.)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44391"/>
            <a:ext cx="81146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EQUATIONS  objective, balance(t);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objective..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</a:t>
            </a:r>
            <a:r>
              <a:rPr lang="en-US" sz="1600" dirty="0" err="1" smtClean="0"/>
              <a:t>obj</a:t>
            </a:r>
            <a:r>
              <a:rPr lang="en-US" sz="1600" dirty="0" smtClean="0"/>
              <a:t> </a:t>
            </a:r>
            <a:r>
              <a:rPr lang="en-US" sz="1600" dirty="0"/>
              <a:t>=E= SUM(t</a:t>
            </a:r>
            <a:r>
              <a:rPr lang="en-US" sz="1600" dirty="0" smtClean="0"/>
              <a:t>,  (</a:t>
            </a:r>
            <a:r>
              <a:rPr lang="en-US" sz="1600" dirty="0"/>
              <a:t>R(t)-D(t)</a:t>
            </a:r>
            <a:r>
              <a:rPr lang="en-US" sz="1600" dirty="0" smtClean="0"/>
              <a:t>)*</a:t>
            </a:r>
            <a:r>
              <a:rPr lang="en-US" sz="1600" dirty="0"/>
              <a:t>(R(t)-D(t)</a:t>
            </a:r>
            <a:r>
              <a:rPr lang="en-US" sz="1600" dirty="0" smtClean="0"/>
              <a:t>)  );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balance(t)..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(</a:t>
            </a:r>
            <a:r>
              <a:rPr lang="en-US" sz="1600" dirty="0"/>
              <a:t>1+a(t))*S(t) =E=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                      (</a:t>
            </a:r>
            <a:r>
              <a:rPr lang="en-US" sz="1600" dirty="0"/>
              <a:t>1-a(t))*</a:t>
            </a:r>
            <a:r>
              <a:rPr lang="en-US" sz="1600" dirty="0" err="1"/>
              <a:t>beg_S</a:t>
            </a:r>
            <a:r>
              <a:rPr lang="en-US" sz="1600" dirty="0"/>
              <a:t> $(</a:t>
            </a:r>
            <a:r>
              <a:rPr lang="en-US" sz="1600" dirty="0" err="1"/>
              <a:t>ord</a:t>
            </a:r>
            <a:r>
              <a:rPr lang="en-US" sz="1600" dirty="0"/>
              <a:t>(t) EQ 1</a:t>
            </a:r>
            <a:r>
              <a:rPr lang="en-US" sz="1600" dirty="0" smtClean="0"/>
              <a:t>) +</a:t>
            </a:r>
          </a:p>
          <a:p>
            <a:endParaRPr lang="en-US" sz="1600" dirty="0"/>
          </a:p>
          <a:p>
            <a:r>
              <a:rPr lang="en-US" sz="1600" dirty="0"/>
              <a:t>                   </a:t>
            </a:r>
            <a:r>
              <a:rPr lang="en-US" sz="1600" dirty="0" smtClean="0"/>
              <a:t>  (</a:t>
            </a:r>
            <a:r>
              <a:rPr lang="en-US" sz="1600" dirty="0"/>
              <a:t>1-a(t))*S(t-1)$(</a:t>
            </a:r>
            <a:r>
              <a:rPr lang="en-US" sz="1600" dirty="0" err="1"/>
              <a:t>ord</a:t>
            </a:r>
            <a:r>
              <a:rPr lang="en-US" sz="1600" dirty="0"/>
              <a:t>(t) GT 1</a:t>
            </a:r>
            <a:r>
              <a:rPr lang="en-US" sz="1600" dirty="0" smtClean="0"/>
              <a:t>) +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Q</a:t>
            </a:r>
            <a:r>
              <a:rPr lang="en-US" sz="1600" dirty="0"/>
              <a:t>(t) - R(t)- b(t)</a:t>
            </a:r>
            <a:r>
              <a:rPr lang="en-US" sz="1600" dirty="0" smtClean="0"/>
              <a:t>;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519019" y="3824151"/>
            <a:ext cx="345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First Time, t = 1, t-1 undefined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9019" y="4451081"/>
            <a:ext cx="377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After First Time, t &gt; 1, t-1 defined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937850"/>
              </p:ext>
            </p:extLst>
          </p:nvPr>
        </p:nvGraphicFramePr>
        <p:xfrm>
          <a:off x="5538788" y="5365750"/>
          <a:ext cx="93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Equation" r:id="rId3" imgW="939800" imgH="609600" progId="Equation.3">
                  <p:embed/>
                </p:oleObj>
              </mc:Choice>
              <mc:Fallback>
                <p:oleObj name="Equation" r:id="rId3" imgW="9398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8788" y="5365750"/>
                        <a:ext cx="939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64018"/>
              </p:ext>
            </p:extLst>
          </p:nvPr>
        </p:nvGraphicFramePr>
        <p:xfrm>
          <a:off x="6869026" y="5587071"/>
          <a:ext cx="87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Equation" r:id="rId5" imgW="876300" imgH="317500" progId="Equation.3">
                  <p:embed/>
                </p:oleObj>
              </mc:Choice>
              <mc:Fallback>
                <p:oleObj name="Equation" r:id="rId5" imgW="8763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69026" y="5587071"/>
                        <a:ext cx="876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519019" y="6105468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We’ll preprocess these</a:t>
            </a:r>
            <a:endParaRPr lang="en-US" sz="1800" dirty="0"/>
          </a:p>
        </p:txBody>
      </p:sp>
      <p:sp>
        <p:nvSpPr>
          <p:cNvPr id="11" name="Left Arrow 10"/>
          <p:cNvSpPr/>
          <p:nvPr/>
        </p:nvSpPr>
        <p:spPr>
          <a:xfrm>
            <a:off x="4730738" y="3830607"/>
            <a:ext cx="788281" cy="3628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750507" y="4429624"/>
            <a:ext cx="788281" cy="3628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68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$include Files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599079"/>
            <a:ext cx="2416828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Parameter</a:t>
            </a:r>
          </a:p>
          <a:p>
            <a:r>
              <a:rPr lang="en-US" sz="1800" dirty="0"/>
              <a:t>Q(t) inflow (million m3)</a:t>
            </a:r>
          </a:p>
          <a:p>
            <a:r>
              <a:rPr lang="en-US" sz="1800" dirty="0"/>
              <a:t>* </a:t>
            </a:r>
            <a:r>
              <a:rPr lang="en-US" sz="1800" dirty="0" smtClean="0"/>
              <a:t>dry</a:t>
            </a:r>
            <a:endParaRPr lang="en-US" sz="1800" dirty="0"/>
          </a:p>
          <a:p>
            <a:r>
              <a:rPr lang="en-US" sz="1800" dirty="0"/>
              <a:t>/</a:t>
            </a:r>
          </a:p>
          <a:p>
            <a:r>
              <a:rPr lang="en-US" sz="1800" dirty="0"/>
              <a:t>t1   375</a:t>
            </a:r>
          </a:p>
          <a:p>
            <a:r>
              <a:rPr lang="en-US" sz="1800" dirty="0"/>
              <a:t>t2   361</a:t>
            </a:r>
          </a:p>
          <a:p>
            <a:r>
              <a:rPr lang="en-US" sz="1800" dirty="0"/>
              <a:t>t3   448</a:t>
            </a:r>
          </a:p>
          <a:p>
            <a:r>
              <a:rPr lang="en-US" sz="1800" dirty="0"/>
              <a:t>t4   518</a:t>
            </a:r>
          </a:p>
          <a:p>
            <a:r>
              <a:rPr lang="en-US" sz="1800" dirty="0"/>
              <a:t>t5  1696</a:t>
            </a:r>
          </a:p>
          <a:p>
            <a:r>
              <a:rPr lang="en-US" sz="1800" dirty="0"/>
              <a:t>t6  2246</a:t>
            </a:r>
          </a:p>
          <a:p>
            <a:r>
              <a:rPr lang="en-US" sz="1800" dirty="0"/>
              <a:t>t7  2155</a:t>
            </a:r>
          </a:p>
          <a:p>
            <a:r>
              <a:rPr lang="en-US" sz="1800" dirty="0"/>
              <a:t>t8  1552</a:t>
            </a:r>
          </a:p>
          <a:p>
            <a:r>
              <a:rPr lang="en-US" sz="1800" dirty="0"/>
              <a:t>t9   756</a:t>
            </a:r>
          </a:p>
          <a:p>
            <a:r>
              <a:rPr lang="en-US" sz="1800" dirty="0"/>
              <a:t>t10  531</a:t>
            </a:r>
          </a:p>
          <a:p>
            <a:r>
              <a:rPr lang="en-US" sz="1800" dirty="0"/>
              <a:t>t11  438</a:t>
            </a:r>
          </a:p>
          <a:p>
            <a:r>
              <a:rPr lang="en-US" sz="1800" dirty="0"/>
              <a:t>t12  343</a:t>
            </a:r>
          </a:p>
          <a:p>
            <a:r>
              <a:rPr lang="en-US" sz="1800" dirty="0" smtClean="0"/>
              <a:t>/</a:t>
            </a:r>
            <a:r>
              <a:rPr lang="en-US" sz="1800" dirty="0"/>
              <a:t>;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4028" y="1599079"/>
            <a:ext cx="2598243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Parameter</a:t>
            </a:r>
          </a:p>
          <a:p>
            <a:r>
              <a:rPr lang="en-US" sz="1800" dirty="0"/>
              <a:t>D(t) demand (million m3)</a:t>
            </a:r>
          </a:p>
          <a:p>
            <a:r>
              <a:rPr lang="en-US" sz="1800" dirty="0"/>
              <a:t>/</a:t>
            </a:r>
          </a:p>
          <a:p>
            <a:r>
              <a:rPr lang="en-US" sz="1800" dirty="0"/>
              <a:t>t1  1699.5</a:t>
            </a:r>
          </a:p>
          <a:p>
            <a:r>
              <a:rPr lang="en-US" sz="1800" dirty="0"/>
              <a:t>t2  1388.2</a:t>
            </a:r>
          </a:p>
          <a:p>
            <a:r>
              <a:rPr lang="en-US" sz="1800" dirty="0"/>
              <a:t>t3  1477.6</a:t>
            </a:r>
          </a:p>
          <a:p>
            <a:r>
              <a:rPr lang="en-US" sz="1800" dirty="0"/>
              <a:t>t4  1109.4</a:t>
            </a:r>
          </a:p>
          <a:p>
            <a:r>
              <a:rPr lang="en-US" sz="1800" dirty="0"/>
              <a:t>t5   594.6</a:t>
            </a:r>
          </a:p>
          <a:p>
            <a:r>
              <a:rPr lang="en-US" sz="1800" dirty="0"/>
              <a:t>t6   636.6</a:t>
            </a:r>
          </a:p>
          <a:p>
            <a:r>
              <a:rPr lang="en-US" sz="1800" dirty="0"/>
              <a:t>t7  1126.1</a:t>
            </a:r>
          </a:p>
          <a:p>
            <a:r>
              <a:rPr lang="en-US" sz="1800" dirty="0"/>
              <a:t>t8  1092.0</a:t>
            </a:r>
          </a:p>
          <a:p>
            <a:r>
              <a:rPr lang="en-US" sz="1800" dirty="0"/>
              <a:t>t9   510.8</a:t>
            </a:r>
          </a:p>
          <a:p>
            <a:r>
              <a:rPr lang="en-US" sz="1800" dirty="0"/>
              <a:t>t10  868.5</a:t>
            </a:r>
          </a:p>
          <a:p>
            <a:r>
              <a:rPr lang="en-US" sz="1800" dirty="0"/>
              <a:t>t11 1049.8</a:t>
            </a:r>
          </a:p>
          <a:p>
            <a:r>
              <a:rPr lang="en-US" sz="1800" dirty="0"/>
              <a:t>t12 1475.5</a:t>
            </a:r>
          </a:p>
          <a:p>
            <a:r>
              <a:rPr lang="en-US" sz="1800" dirty="0"/>
              <a:t>/;</a:t>
            </a:r>
          </a:p>
        </p:txBody>
      </p:sp>
      <p:sp>
        <p:nvSpPr>
          <p:cNvPr id="6" name="Rectangle 5"/>
          <p:cNvSpPr/>
          <p:nvPr/>
        </p:nvSpPr>
        <p:spPr>
          <a:xfrm>
            <a:off x="5683863" y="1599079"/>
            <a:ext cx="3030847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Parameter</a:t>
            </a:r>
          </a:p>
          <a:p>
            <a:r>
              <a:rPr lang="en-US" sz="1800" dirty="0"/>
              <a:t>a(t) evaporation coefficient</a:t>
            </a:r>
          </a:p>
          <a:p>
            <a:r>
              <a:rPr lang="en-US" sz="1800" dirty="0"/>
              <a:t>/</a:t>
            </a:r>
          </a:p>
          <a:p>
            <a:r>
              <a:rPr lang="en-US" sz="1800" dirty="0"/>
              <a:t>t1  0.000046044</a:t>
            </a:r>
          </a:p>
          <a:p>
            <a:r>
              <a:rPr lang="en-US" sz="1800" dirty="0"/>
              <a:t>t2  0.00007674</a:t>
            </a:r>
          </a:p>
          <a:p>
            <a:r>
              <a:rPr lang="en-US" sz="1800" dirty="0" smtClean="0"/>
              <a:t>…</a:t>
            </a:r>
            <a:endParaRPr lang="en-US" sz="1800" dirty="0"/>
          </a:p>
          <a:p>
            <a:r>
              <a:rPr lang="en-US" sz="1800" dirty="0"/>
              <a:t>t11 0.000103599</a:t>
            </a:r>
          </a:p>
          <a:p>
            <a:r>
              <a:rPr lang="en-US" sz="1800" dirty="0"/>
              <a:t>t12 </a:t>
            </a:r>
            <a:r>
              <a:rPr lang="en-US" sz="1800" dirty="0" smtClean="0"/>
              <a:t>0.000053718/</a:t>
            </a:r>
            <a:r>
              <a:rPr lang="en-US" sz="1800" dirty="0"/>
              <a:t>;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Parameter</a:t>
            </a:r>
          </a:p>
          <a:p>
            <a:r>
              <a:rPr lang="en-US" sz="1800" dirty="0"/>
              <a:t>b(t) evaporation coefficient</a:t>
            </a:r>
          </a:p>
          <a:p>
            <a:r>
              <a:rPr lang="en-US" sz="1800" dirty="0"/>
              <a:t>/</a:t>
            </a:r>
          </a:p>
          <a:p>
            <a:r>
              <a:rPr lang="en-US" sz="1800" dirty="0"/>
              <a:t>t1   1.92</a:t>
            </a:r>
          </a:p>
          <a:p>
            <a:r>
              <a:rPr lang="en-US" sz="1800" dirty="0"/>
              <a:t>t2   3.2</a:t>
            </a:r>
          </a:p>
          <a:p>
            <a:r>
              <a:rPr lang="en-US" sz="1800" dirty="0" smtClean="0"/>
              <a:t>…</a:t>
            </a:r>
            <a:endParaRPr lang="en-US" sz="1800" dirty="0"/>
          </a:p>
          <a:p>
            <a:r>
              <a:rPr lang="en-US" sz="1800" dirty="0"/>
              <a:t>t11  4.32</a:t>
            </a:r>
          </a:p>
          <a:p>
            <a:r>
              <a:rPr lang="en-US" sz="1800" dirty="0"/>
              <a:t>t12  </a:t>
            </a:r>
            <a:r>
              <a:rPr lang="en-US" sz="1800" dirty="0" smtClean="0"/>
              <a:t>2.24/</a:t>
            </a:r>
            <a:r>
              <a:rPr lang="en-US" sz="1800" dirty="0"/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230868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Flows (Q</a:t>
            </a:r>
            <a:r>
              <a:rPr lang="en-US" sz="1800" b="1" dirty="0" smtClean="0">
                <a:solidFill>
                  <a:srgbClr val="FF0000"/>
                </a:solidFill>
              </a:rPr>
              <a:t>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4027" y="1230868"/>
            <a:ext cx="1970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Demands (D)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5683862" y="1230868"/>
            <a:ext cx="2740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Evaporation (a</a:t>
            </a:r>
            <a:r>
              <a:rPr lang="en-US" sz="1800" b="1" baseline="-25000" dirty="0">
                <a:solidFill>
                  <a:srgbClr val="FF0000"/>
                </a:solidFill>
              </a:rPr>
              <a:t>t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b</a:t>
            </a:r>
            <a:r>
              <a:rPr lang="en-US" sz="1800" b="1" baseline="-25000" dirty="0" err="1">
                <a:solidFill>
                  <a:srgbClr val="FF0000"/>
                </a:solidFill>
              </a:rPr>
              <a:t>t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93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778790"/>
              </p:ext>
            </p:extLst>
          </p:nvPr>
        </p:nvGraphicFramePr>
        <p:xfrm>
          <a:off x="457200" y="1724693"/>
          <a:ext cx="3073409" cy="391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422"/>
                <a:gridCol w="701897"/>
                <a:gridCol w="625128"/>
                <a:gridCol w="658029"/>
                <a:gridCol w="690933"/>
              </a:tblGrid>
              <a:tr h="5497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Storage    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Input  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Release  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Demand</a:t>
                      </a:r>
                    </a:p>
                  </a:txBody>
                  <a:tcPr marL="12700" marR="12700" marT="12700" marB="0" anchor="ctr"/>
                </a:tc>
              </a:tr>
              <a:tr h="2587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15000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</a:tr>
              <a:tr h="2587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13723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1700</a:t>
                      </a:r>
                    </a:p>
                  </a:txBody>
                  <a:tcPr marL="12700" marR="12700" marT="12700" marB="0" anchor="ctr"/>
                </a:tc>
              </a:tr>
              <a:tr h="2587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12729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1388</a:t>
                      </a:r>
                    </a:p>
                  </a:txBody>
                  <a:tcPr marL="12700" marR="12700" marT="12700" marB="0" anchor="ctr"/>
                </a:tc>
              </a:tr>
              <a:tr h="2587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11762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1478</a:t>
                      </a:r>
                    </a:p>
                  </a:txBody>
                  <a:tcPr marL="12700" marR="12700" marT="12700" marB="0" anchor="ctr"/>
                </a:tc>
              </a:tr>
              <a:tr h="2587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11502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1109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1109</a:t>
                      </a:r>
                    </a:p>
                  </a:txBody>
                  <a:tcPr marL="12700" marR="12700" marT="12700" marB="0" anchor="ctr"/>
                </a:tc>
              </a:tr>
              <a:tr h="2587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12894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595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595</a:t>
                      </a:r>
                    </a:p>
                  </a:txBody>
                  <a:tcPr marL="12700" marR="12700" marT="12700" marB="0" anchor="ctr"/>
                </a:tc>
              </a:tr>
              <a:tr h="2587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15838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637</a:t>
                      </a:r>
                    </a:p>
                  </a:txBody>
                  <a:tcPr marL="12700" marR="12700" marT="12700" marB="0" anchor="ctr"/>
                </a:tc>
              </a:tr>
              <a:tr h="2587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17503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2841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1126</a:t>
                      </a:r>
                    </a:p>
                  </a:txBody>
                  <a:tcPr marL="12700" marR="12700" marT="12700" marB="0" anchor="ctr"/>
                </a:tc>
              </a:tr>
              <a:tr h="2587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17838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1092</a:t>
                      </a:r>
                    </a:p>
                  </a:txBody>
                  <a:tcPr marL="12700" marR="12700" marT="12700" marB="0" anchor="ctr"/>
                </a:tc>
              </a:tr>
              <a:tr h="2587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18119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511</a:t>
                      </a:r>
                    </a:p>
                  </a:txBody>
                  <a:tcPr marL="12700" marR="12700" marT="12700" marB="0" anchor="ctr"/>
                </a:tc>
              </a:tr>
              <a:tr h="2587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17839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869</a:t>
                      </a:r>
                    </a:p>
                  </a:txBody>
                  <a:tcPr marL="12700" marR="12700" marT="12700" marB="0" anchor="ctr"/>
                </a:tc>
              </a:tr>
              <a:tr h="2587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17239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1050</a:t>
                      </a:r>
                    </a:p>
                  </a:txBody>
                  <a:tcPr marL="12700" marR="12700" marT="12700" marB="0" anchor="ctr"/>
                </a:tc>
              </a:tr>
              <a:tr h="2587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16172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1476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1476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323537"/>
              </p:ext>
            </p:extLst>
          </p:nvPr>
        </p:nvGraphicFramePr>
        <p:xfrm>
          <a:off x="3653588" y="1724692"/>
          <a:ext cx="5305509" cy="437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52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Start GAMS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Start GAMS by selecting: </a:t>
            </a:r>
          </a:p>
          <a:p>
            <a:pPr lvl="2" eaLnBrk="1" hangingPunct="1">
              <a:buFont typeface="Arial" charset="0"/>
              <a:buNone/>
            </a:pPr>
            <a:r>
              <a:rPr lang="en-US" sz="2000" b="1" i="1">
                <a:latin typeface="Calibri" charset="0"/>
                <a:ea typeface="ＭＳ Ｐゴシック" charset="0"/>
              </a:rPr>
              <a:t>Start </a:t>
            </a:r>
            <a:r>
              <a:rPr lang="en-US" sz="2000" b="1" i="1">
                <a:latin typeface="Calibri" charset="0"/>
                <a:ea typeface="ＭＳ Ｐゴシック" charset="0"/>
                <a:sym typeface="Wingdings" charset="0"/>
              </a:rPr>
              <a:t></a:t>
            </a:r>
            <a:r>
              <a:rPr lang="en-US" sz="2000" b="1" i="1">
                <a:latin typeface="Calibri" charset="0"/>
                <a:ea typeface="ＭＳ Ｐゴシック" charset="0"/>
              </a:rPr>
              <a:t> All Programs </a:t>
            </a:r>
            <a:r>
              <a:rPr lang="en-US" sz="2000" b="1" i="1">
                <a:latin typeface="Calibri" charset="0"/>
                <a:ea typeface="ＭＳ Ｐゴシック" charset="0"/>
                <a:sym typeface="Wingdings" charset="0"/>
              </a:rPr>
              <a:t></a:t>
            </a:r>
            <a:r>
              <a:rPr lang="en-US" sz="2000" b="1" i="1">
                <a:latin typeface="Calibri" charset="0"/>
                <a:ea typeface="ＭＳ Ｐゴシック" charset="0"/>
              </a:rPr>
              <a:t> GAMS </a:t>
            </a:r>
            <a:r>
              <a:rPr lang="en-US" sz="2000" b="1" i="1">
                <a:latin typeface="Calibri" charset="0"/>
                <a:ea typeface="ＭＳ Ｐゴシック" charset="0"/>
                <a:sym typeface="Wingdings" charset="0"/>
              </a:rPr>
              <a:t></a:t>
            </a:r>
            <a:r>
              <a:rPr lang="en-US" sz="2000" b="1" i="1">
                <a:latin typeface="Calibri" charset="0"/>
                <a:ea typeface="ＭＳ Ｐゴシック" charset="0"/>
              </a:rPr>
              <a:t> GAMSIDE</a:t>
            </a:r>
          </a:p>
          <a:p>
            <a:pPr eaLnBrk="1" hangingPunct="1"/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46323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914400" y="2362200"/>
            <a:ext cx="5861050" cy="1417638"/>
            <a:chOff x="914400" y="2590800"/>
            <a:chExt cx="5861304" cy="1417320"/>
          </a:xfrm>
        </p:grpSpPr>
        <p:pic>
          <p:nvPicPr>
            <p:cNvPr id="2048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39600" r="17250" b="45599"/>
            <a:stretch>
              <a:fillRect/>
            </a:stretch>
          </p:blipFill>
          <p:spPr bwMode="auto">
            <a:xfrm>
              <a:off x="2362200" y="2590800"/>
              <a:ext cx="4413504" cy="902208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00" r="84750"/>
            <a:stretch>
              <a:fillRect/>
            </a:stretch>
          </p:blipFill>
          <p:spPr bwMode="auto">
            <a:xfrm>
              <a:off x="914400" y="2667000"/>
              <a:ext cx="1487424" cy="134112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Create New GAMS Project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Choose from the GAMSIDE:</a:t>
            </a:r>
          </a:p>
          <a:p>
            <a:pPr lvl="2" eaLnBrk="1" hangingPunct="1">
              <a:buFont typeface="Arial" charset="0"/>
              <a:buNone/>
            </a:pPr>
            <a:r>
              <a:rPr lang="en-US" sz="2000" b="1" i="1">
                <a:latin typeface="Calibri" charset="0"/>
                <a:ea typeface="ＭＳ Ｐゴシック" charset="0"/>
              </a:rPr>
              <a:t>File </a:t>
            </a:r>
            <a:r>
              <a:rPr lang="en-US" sz="2000" b="1" i="1">
                <a:latin typeface="Calibri" charset="0"/>
                <a:ea typeface="ＭＳ Ｐゴシック" charset="0"/>
                <a:sym typeface="Wingdings" charset="0"/>
              </a:rPr>
              <a:t></a:t>
            </a:r>
            <a:r>
              <a:rPr lang="en-US" sz="2000" b="1" i="1">
                <a:latin typeface="Calibri" charset="0"/>
                <a:ea typeface="ＭＳ Ｐゴシック" charset="0"/>
              </a:rPr>
              <a:t> Project </a:t>
            </a:r>
            <a:r>
              <a:rPr lang="en-US" sz="2000" b="1" i="1">
                <a:latin typeface="Calibri" charset="0"/>
                <a:ea typeface="ＭＳ Ｐゴシック" charset="0"/>
                <a:sym typeface="Wingdings" charset="0"/>
              </a:rPr>
              <a:t></a:t>
            </a:r>
            <a:r>
              <a:rPr lang="en-US" sz="2000" b="1" i="1">
                <a:latin typeface="Calibri" charset="0"/>
                <a:ea typeface="ＭＳ Ｐゴシック" charset="0"/>
              </a:rPr>
              <a:t> New project</a:t>
            </a:r>
            <a:endParaRPr lang="en-US" sz="2000">
              <a:latin typeface="Calibri" charset="0"/>
              <a:ea typeface="ＭＳ Ｐゴシック" charset="0"/>
            </a:endParaRPr>
          </a:p>
          <a:p>
            <a:pPr eaLnBrk="1" hangingPunct="1"/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1199" r="53999" b="26401"/>
          <a:stretch>
            <a:fillRect/>
          </a:stretch>
        </p:blipFill>
        <p:spPr bwMode="auto">
          <a:xfrm>
            <a:off x="2209800" y="2209800"/>
            <a:ext cx="4160838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667000"/>
            <a:ext cx="4660900" cy="3368036"/>
          </a:xfrm>
          <a:prstGeom prst="rect">
            <a:avLst/>
          </a:prstGeom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Name New GAMS Project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7848600" cy="94456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In </a:t>
            </a:r>
            <a:r>
              <a:rPr lang="ja-JP" alt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b="1" i="1" dirty="0">
                <a:latin typeface="Calibri" charset="0"/>
                <a:ea typeface="ＭＳ Ｐゴシック" charset="0"/>
                <a:cs typeface="ＭＳ Ｐゴシック" charset="0"/>
              </a:rPr>
              <a:t>My Documents</a:t>
            </a:r>
            <a:r>
              <a:rPr lang="ja-JP" alt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Create a new directory by pressing the </a:t>
            </a:r>
            <a:r>
              <a:rPr lang="ja-JP" altLang="en-US" sz="2000" b="1" i="1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b="1" i="1" dirty="0">
                <a:latin typeface="Calibri" charset="0"/>
                <a:ea typeface="ＭＳ Ｐゴシック" charset="0"/>
                <a:cs typeface="ＭＳ Ｐゴシック" charset="0"/>
              </a:rPr>
              <a:t>folder</a:t>
            </a:r>
            <a:r>
              <a:rPr lang="ja-JP" altLang="en-US" sz="2000" b="1" i="1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 b="1" i="1" dirty="0">
                <a:latin typeface="Calibri" charset="0"/>
                <a:ea typeface="ＭＳ Ｐゴシック" charset="0"/>
                <a:cs typeface="ＭＳ Ｐゴシック" charset="0"/>
              </a:rPr>
              <a:t> icon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4" t="11241" r="20535" b="83185"/>
          <a:stretch>
            <a:fillRect/>
          </a:stretch>
        </p:blipFill>
        <p:spPr bwMode="auto">
          <a:xfrm>
            <a:off x="6477000" y="1752600"/>
            <a:ext cx="4572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7173" idx="2"/>
          </p:cNvCxnSpPr>
          <p:nvPr/>
        </p:nvCxnSpPr>
        <p:spPr>
          <a:xfrm rot="16200000" flipH="1">
            <a:off x="6671469" y="2251869"/>
            <a:ext cx="677862" cy="609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43200" y="4114800"/>
            <a:ext cx="2743200" cy="1371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Content Placeholder 2"/>
          <p:cNvSpPr txBox="1">
            <a:spLocks/>
          </p:cNvSpPr>
          <p:nvPr/>
        </p:nvSpPr>
        <p:spPr bwMode="auto">
          <a:xfrm>
            <a:off x="533400" y="2362200"/>
            <a:ext cx="3276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charset="0"/>
              </a:rPr>
              <a:t>Name the new folder </a:t>
            </a:r>
            <a:r>
              <a:rPr lang="ja-JP" altLang="en-US" sz="2000">
                <a:latin typeface="Calibri" charset="0"/>
              </a:rPr>
              <a:t>“</a:t>
            </a:r>
            <a:r>
              <a:rPr lang="en-US" sz="2000" b="1" i="1">
                <a:latin typeface="Calibri" charset="0"/>
              </a:rPr>
              <a:t>Example</a:t>
            </a:r>
            <a:r>
              <a:rPr lang="ja-JP" altLang="en-US" sz="2000">
                <a:latin typeface="Calibri" charset="0"/>
              </a:rPr>
              <a:t>”</a:t>
            </a:r>
            <a:endParaRPr lang="en-US" sz="2000"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charset="0"/>
              </a:rPr>
              <a:t>Double click on </a:t>
            </a:r>
            <a:r>
              <a:rPr lang="ja-JP" altLang="en-US" sz="2000">
                <a:latin typeface="Calibri" charset="0"/>
              </a:rPr>
              <a:t>“</a:t>
            </a:r>
            <a:r>
              <a:rPr lang="en-US" sz="2000" b="1" i="1">
                <a:latin typeface="Calibri" charset="0"/>
              </a:rPr>
              <a:t>Example</a:t>
            </a:r>
            <a:r>
              <a:rPr lang="ja-JP" altLang="en-US" sz="2000">
                <a:latin typeface="Calibri" charset="0"/>
              </a:rPr>
              <a:t>”</a:t>
            </a:r>
            <a:r>
              <a:rPr lang="en-US" sz="2000">
                <a:latin typeface="Calibri" charset="0"/>
              </a:rPr>
              <a:t> folder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/>
              <a:t>Type </a:t>
            </a:r>
            <a:r>
              <a:rPr lang="ja-JP" altLang="en-US" sz="2000"/>
              <a:t>“</a:t>
            </a:r>
            <a:r>
              <a:rPr lang="en-US" sz="2000" b="1" i="1"/>
              <a:t>Eq1</a:t>
            </a:r>
            <a:r>
              <a:rPr lang="ja-JP" altLang="en-US" sz="2000"/>
              <a:t>”</a:t>
            </a:r>
            <a:r>
              <a:rPr lang="en-US" sz="2000"/>
              <a:t> </a:t>
            </a:r>
            <a:r>
              <a:rPr lang="en-US" sz="2000">
                <a:latin typeface="Calibri" charset="0"/>
              </a:rPr>
              <a:t>in the </a:t>
            </a:r>
            <a:r>
              <a:rPr lang="ja-JP" altLang="en-US" sz="2000">
                <a:latin typeface="Calibri" charset="0"/>
              </a:rPr>
              <a:t>“</a:t>
            </a:r>
            <a:r>
              <a:rPr lang="en-US" sz="2000" b="1" i="1">
                <a:latin typeface="Calibri" charset="0"/>
              </a:rPr>
              <a:t>File Name</a:t>
            </a:r>
            <a:r>
              <a:rPr lang="ja-JP" altLang="en-US" sz="2000">
                <a:latin typeface="Calibri" charset="0"/>
              </a:rPr>
              <a:t>”</a:t>
            </a:r>
            <a:r>
              <a:rPr lang="en-US" sz="2000">
                <a:latin typeface="Calibri" charset="0"/>
              </a:rPr>
              <a:t> box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charset="0"/>
              </a:rPr>
              <a:t>Press Open</a:t>
            </a:r>
          </a:p>
        </p:txBody>
      </p:sp>
      <p:pic>
        <p:nvPicPr>
          <p:cNvPr id="2458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26670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>
                <a:latin typeface="Calibri" charset="0"/>
                <a:ea typeface="ＭＳ Ｐゴシック" charset="0"/>
                <a:cs typeface="ＭＳ Ｐゴシック" charset="0"/>
              </a:rPr>
              <a:t>The GAMS window should now show the new Eq1.gpr project window</a:t>
            </a: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New Project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515778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0481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Create New GAMS Code File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>
                <a:latin typeface="Calibri" charset="0"/>
                <a:ea typeface="ＭＳ Ｐゴシック" charset="0"/>
                <a:cs typeface="ＭＳ Ｐゴシック" charset="0"/>
              </a:rPr>
              <a:t>Select:  </a:t>
            </a:r>
            <a:r>
              <a:rPr lang="en-US" sz="2000" b="1" i="1">
                <a:latin typeface="Calibri" charset="0"/>
                <a:ea typeface="ＭＳ Ｐゴシック" charset="0"/>
                <a:cs typeface="ＭＳ Ｐゴシック" charset="0"/>
              </a:rPr>
              <a:t>File </a:t>
            </a:r>
            <a:r>
              <a:rPr lang="en-US" sz="2000" b="1" i="1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US" sz="2000" b="1" i="1">
                <a:latin typeface="Calibri" charset="0"/>
                <a:ea typeface="ＭＳ Ｐゴシック" charset="0"/>
                <a:cs typeface="ＭＳ Ｐゴシック" charset="0"/>
              </a:rPr>
              <a:t> New</a:t>
            </a:r>
          </a:p>
          <a:p>
            <a:pPr eaLnBrk="1" hangingPunct="1"/>
            <a:r>
              <a:rPr lang="en-US" sz="2000">
                <a:latin typeface="Calibri" charset="0"/>
                <a:ea typeface="ＭＳ Ｐゴシック" charset="0"/>
                <a:cs typeface="ＭＳ Ｐゴシック" charset="0"/>
              </a:rPr>
              <a:t>You should see the new file </a:t>
            </a:r>
            <a:r>
              <a:rPr lang="ja-JP" altLang="en-US" sz="2000" b="1" i="1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b="1" i="1">
                <a:latin typeface="Calibri" charset="0"/>
                <a:ea typeface="ＭＳ Ｐゴシック" charset="0"/>
                <a:cs typeface="ＭＳ Ｐゴシック" charset="0"/>
              </a:rPr>
              <a:t>Untitled_1.gms</a:t>
            </a:r>
            <a:r>
              <a:rPr lang="ja-JP" altLang="en-US" sz="2000" b="1" i="1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sz="2000" b="1" i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1199" r="54750" b="27600"/>
          <a:stretch>
            <a:fillRect/>
          </a:stretch>
        </p:blipFill>
        <p:spPr bwMode="auto">
          <a:xfrm>
            <a:off x="533400" y="2357438"/>
            <a:ext cx="4124325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5181600" y="2057400"/>
            <a:ext cx="1066800" cy="1066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Enter GAMS Code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51054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The Model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The code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7400" y="2209800"/>
            <a:ext cx="4572000" cy="36009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1200" dirty="0"/>
              <a:t>VARIABLES </a:t>
            </a:r>
            <a:r>
              <a:rPr lang="ro-RO" sz="1200" dirty="0" smtClean="0"/>
              <a:t>Z, X1</a:t>
            </a:r>
            <a:r>
              <a:rPr lang="ro-RO" sz="1200" dirty="0"/>
              <a:t>, X2, </a:t>
            </a:r>
            <a:r>
              <a:rPr lang="ro-RO" sz="1200" dirty="0" smtClean="0"/>
              <a:t>X3;</a:t>
            </a:r>
            <a:endParaRPr lang="ro-RO" sz="1200" dirty="0"/>
          </a:p>
          <a:p>
            <a:endParaRPr lang="ro-RO" sz="1200" dirty="0" smtClean="0"/>
          </a:p>
          <a:p>
            <a:endParaRPr lang="ro-RO" sz="1200" dirty="0"/>
          </a:p>
          <a:p>
            <a:r>
              <a:rPr lang="ro-RO" sz="1200" dirty="0"/>
              <a:t>EQUATIONS F </a:t>
            </a:r>
            <a:r>
              <a:rPr lang="ro-RO" sz="1200" dirty="0" smtClean="0"/>
              <a:t>;</a:t>
            </a:r>
            <a:endParaRPr lang="ro-RO" sz="1200" dirty="0"/>
          </a:p>
          <a:p>
            <a:r>
              <a:rPr lang="ro-RO" sz="1200" dirty="0"/>
              <a:t>F.. Z =E= X1+2*X3+X2*X3-X1*X1-X2*X2-X3*X3 ;</a:t>
            </a:r>
          </a:p>
          <a:p>
            <a:endParaRPr lang="ro-RO" sz="1200" dirty="0" smtClean="0"/>
          </a:p>
          <a:p>
            <a:endParaRPr lang="ro-RO" sz="1200" dirty="0"/>
          </a:p>
          <a:p>
            <a:r>
              <a:rPr lang="ro-RO" sz="1200" dirty="0"/>
              <a:t>MODEL HW41 /ALL/;</a:t>
            </a:r>
          </a:p>
          <a:p>
            <a:endParaRPr lang="ro-RO" sz="1200" dirty="0" smtClean="0"/>
          </a:p>
          <a:p>
            <a:endParaRPr lang="ro-RO" sz="1200" dirty="0"/>
          </a:p>
          <a:p>
            <a:r>
              <a:rPr lang="ro-RO" sz="1200" dirty="0"/>
              <a:t>SOLVE HW41 USING NLP MAXIMIZING Z;</a:t>
            </a:r>
          </a:p>
          <a:p>
            <a:endParaRPr lang="ro-RO" sz="1200" dirty="0" smtClean="0"/>
          </a:p>
          <a:p>
            <a:endParaRPr lang="ro-RO" sz="1200" dirty="0"/>
          </a:p>
          <a:p>
            <a:endParaRPr lang="ro-RO" sz="1200" dirty="0"/>
          </a:p>
          <a:p>
            <a:r>
              <a:rPr lang="ro-RO" sz="1200" dirty="0"/>
              <a:t>FILE res /HW41.txt/;</a:t>
            </a:r>
          </a:p>
          <a:p>
            <a:r>
              <a:rPr lang="ro-RO" sz="1200" dirty="0"/>
              <a:t>PUT  res;</a:t>
            </a:r>
          </a:p>
          <a:p>
            <a:r>
              <a:rPr lang="ro-RO" sz="1200" dirty="0"/>
              <a:t>put  "Solution X1 =  ", put X1.L, put /;</a:t>
            </a:r>
          </a:p>
          <a:p>
            <a:r>
              <a:rPr lang="ro-RO" sz="1200" dirty="0"/>
              <a:t>put  "         </a:t>
            </a:r>
            <a:r>
              <a:rPr lang="ro-RO" sz="1200" dirty="0" smtClean="0"/>
              <a:t>     X2 </a:t>
            </a:r>
            <a:r>
              <a:rPr lang="ro-RO" sz="1200" dirty="0"/>
              <a:t>=  ", put X2.L, put /;</a:t>
            </a:r>
          </a:p>
          <a:p>
            <a:r>
              <a:rPr lang="ro-RO" sz="1200" dirty="0"/>
              <a:t>put  "         </a:t>
            </a:r>
            <a:r>
              <a:rPr lang="ro-RO" sz="1200" dirty="0" smtClean="0"/>
              <a:t>     X3 </a:t>
            </a:r>
            <a:r>
              <a:rPr lang="ro-RO" sz="1200" dirty="0"/>
              <a:t>=  ", put X3.L, put /;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94545"/>
              </p:ext>
            </p:extLst>
          </p:nvPr>
        </p:nvGraphicFramePr>
        <p:xfrm>
          <a:off x="2362200" y="1524000"/>
          <a:ext cx="548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Document" r:id="rId5" imgW="5486400" imgH="304800" progId="Word.Document.12">
                  <p:embed/>
                </p:oleObj>
              </mc:Choice>
              <mc:Fallback>
                <p:oleObj name="Document" r:id="rId5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200" y="1524000"/>
                        <a:ext cx="5486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867400" y="2209800"/>
            <a:ext cx="2419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Define Variables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67400" y="2819400"/>
            <a:ext cx="2528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Define Equations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867400" y="3429000"/>
            <a:ext cx="1998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Define Model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867400" y="3962400"/>
            <a:ext cx="1878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Solve Model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867400" y="4800600"/>
            <a:ext cx="191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Write Output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2133600"/>
            <a:ext cx="3581400" cy="3810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971</Words>
  <Application>Microsoft Macintosh PowerPoint</Application>
  <PresentationFormat>On-screen Show (4:3)</PresentationFormat>
  <Paragraphs>392</Paragraphs>
  <Slides>33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Lucida Grande</vt:lpstr>
      <vt:lpstr>ＭＳ Ｐゴシック</vt:lpstr>
      <vt:lpstr>Times New Roman</vt:lpstr>
      <vt:lpstr>Verdana</vt:lpstr>
      <vt:lpstr>Wingdings</vt:lpstr>
      <vt:lpstr>Office Theme</vt:lpstr>
      <vt:lpstr>Document</vt:lpstr>
      <vt:lpstr>Equation</vt:lpstr>
      <vt:lpstr>Introduction to GAMS</vt:lpstr>
      <vt:lpstr>Introduction To GAMS</vt:lpstr>
      <vt:lpstr>Example Problem</vt:lpstr>
      <vt:lpstr>Start GAMS</vt:lpstr>
      <vt:lpstr>Create New GAMS Project</vt:lpstr>
      <vt:lpstr>Name New GAMS Project</vt:lpstr>
      <vt:lpstr>New Project</vt:lpstr>
      <vt:lpstr>Create New GAMS Code File</vt:lpstr>
      <vt:lpstr>Enter GAMS Code</vt:lpstr>
      <vt:lpstr>Enter GAMS Code</vt:lpstr>
      <vt:lpstr>Run the Model</vt:lpstr>
      <vt:lpstr>GAMS Model Results</vt:lpstr>
      <vt:lpstr>Viewing Results File</vt:lpstr>
      <vt:lpstr>Another Example</vt:lpstr>
      <vt:lpstr>Observations</vt:lpstr>
      <vt:lpstr>Second GAMS Code</vt:lpstr>
      <vt:lpstr>Results</vt:lpstr>
      <vt:lpstr>Results</vt:lpstr>
      <vt:lpstr>Capacity – Yield Example</vt:lpstr>
      <vt:lpstr>Capacity – Yield Curve</vt:lpstr>
      <vt:lpstr>Given a yield Y, what is the minimium capacity K we need?</vt:lpstr>
      <vt:lpstr>The GAMS Code</vt:lpstr>
      <vt:lpstr>Results: Yield = 5, Capacity = 14</vt:lpstr>
      <vt:lpstr>Results:  Yield = 5, Capacity = 14</vt:lpstr>
      <vt:lpstr>Capacity vs Yield Curve</vt:lpstr>
      <vt:lpstr>The DOLLAR Sign</vt:lpstr>
      <vt:lpstr>Management of a Single Reservoir </vt:lpstr>
      <vt:lpstr>Reservoir Operation </vt:lpstr>
      <vt:lpstr>Comparison of Average and Dry Conditions</vt:lpstr>
      <vt:lpstr>GAMS Code </vt:lpstr>
      <vt:lpstr>GAMS Code (Cont.)</vt:lpstr>
      <vt:lpstr>$include Files</vt:lpstr>
      <vt:lpstr>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GAMS</dc:title>
  <dc:creator>DCM</dc:creator>
  <cp:lastModifiedBy>Daene McKinney</cp:lastModifiedBy>
  <cp:revision>137</cp:revision>
  <cp:lastPrinted>2011-03-24T15:17:20Z</cp:lastPrinted>
  <dcterms:created xsi:type="dcterms:W3CDTF">2009-10-29T13:18:03Z</dcterms:created>
  <dcterms:modified xsi:type="dcterms:W3CDTF">2016-01-09T16:07:54Z</dcterms:modified>
</cp:coreProperties>
</file>