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9" r:id="rId2"/>
    <p:sldMasterId id="2147483974" r:id="rId3"/>
    <p:sldMasterId id="2147483986" r:id="rId4"/>
    <p:sldMasterId id="2147484099" r:id="rId5"/>
    <p:sldMasterId id="2147484135" r:id="rId6"/>
    <p:sldMasterId id="2147484159" r:id="rId7"/>
    <p:sldMasterId id="2147484207" r:id="rId8"/>
    <p:sldMasterId id="2147484307" r:id="rId9"/>
    <p:sldMasterId id="2147484322" r:id="rId10"/>
    <p:sldMasterId id="2147484337" r:id="rId11"/>
    <p:sldMasterId id="2147484349" r:id="rId12"/>
    <p:sldMasterId id="2147484373" r:id="rId13"/>
    <p:sldMasterId id="2147484385" r:id="rId14"/>
    <p:sldMasterId id="2147484397" r:id="rId15"/>
    <p:sldMasterId id="2147484409" r:id="rId16"/>
    <p:sldMasterId id="2147484421" r:id="rId17"/>
    <p:sldMasterId id="2147484433" r:id="rId18"/>
  </p:sldMasterIdLst>
  <p:notesMasterIdLst>
    <p:notesMasterId r:id="rId65"/>
  </p:notesMasterIdLst>
  <p:handoutMasterIdLst>
    <p:handoutMasterId r:id="rId66"/>
  </p:handoutMasterIdLst>
  <p:sldIdLst>
    <p:sldId id="567" r:id="rId19"/>
    <p:sldId id="565" r:id="rId20"/>
    <p:sldId id="512" r:id="rId21"/>
    <p:sldId id="508" r:id="rId22"/>
    <p:sldId id="566" r:id="rId23"/>
    <p:sldId id="569" r:id="rId24"/>
    <p:sldId id="570" r:id="rId25"/>
    <p:sldId id="571" r:id="rId26"/>
    <p:sldId id="572" r:id="rId27"/>
    <p:sldId id="573" r:id="rId28"/>
    <p:sldId id="574" r:id="rId29"/>
    <p:sldId id="575" r:id="rId30"/>
    <p:sldId id="576" r:id="rId31"/>
    <p:sldId id="577" r:id="rId32"/>
    <p:sldId id="578" r:id="rId33"/>
    <p:sldId id="579" r:id="rId34"/>
    <p:sldId id="580" r:id="rId35"/>
    <p:sldId id="581" r:id="rId36"/>
    <p:sldId id="582" r:id="rId37"/>
    <p:sldId id="583" r:id="rId38"/>
    <p:sldId id="584" r:id="rId39"/>
    <p:sldId id="560" r:id="rId40"/>
    <p:sldId id="586" r:id="rId41"/>
    <p:sldId id="587" r:id="rId42"/>
    <p:sldId id="588" r:id="rId43"/>
    <p:sldId id="590" r:id="rId44"/>
    <p:sldId id="557" r:id="rId45"/>
    <p:sldId id="591" r:id="rId46"/>
    <p:sldId id="592" r:id="rId47"/>
    <p:sldId id="593" r:id="rId48"/>
    <p:sldId id="594" r:id="rId49"/>
    <p:sldId id="595" r:id="rId50"/>
    <p:sldId id="596" r:id="rId51"/>
    <p:sldId id="597" r:id="rId52"/>
    <p:sldId id="598" r:id="rId53"/>
    <p:sldId id="599" r:id="rId54"/>
    <p:sldId id="600" r:id="rId55"/>
    <p:sldId id="601" r:id="rId56"/>
    <p:sldId id="602" r:id="rId57"/>
    <p:sldId id="603" r:id="rId58"/>
    <p:sldId id="604" r:id="rId59"/>
    <p:sldId id="605" r:id="rId60"/>
    <p:sldId id="606" r:id="rId61"/>
    <p:sldId id="607" r:id="rId62"/>
    <p:sldId id="609" r:id="rId63"/>
    <p:sldId id="608" r:id="rId64"/>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69" autoAdjust="0"/>
  </p:normalViewPr>
  <p:slideViewPr>
    <p:cSldViewPr snapToGrid="0">
      <p:cViewPr varScale="1">
        <p:scale>
          <a:sx n="84" d="100"/>
          <a:sy n="84" d="100"/>
        </p:scale>
        <p:origin x="-78" y="-148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tarb\Dave\Projects\CUAHSI\HydroShare\Presentations\DataPreprocessing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357"/>
          <c:y val="9.7819971538123315E-2"/>
          <c:w val="0.57111805047139508"/>
          <c:h val="0.79729603828141882"/>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2965"/>
                  <c:y val="0.17040776908557392"/>
                </c:manualLayout>
              </c:layout>
              <c:showLegendKey val="0"/>
              <c:showVal val="0"/>
              <c:showCatName val="1"/>
              <c:showSerName val="0"/>
              <c:showPercent val="0"/>
              <c:showBubbleSize val="0"/>
            </c:dLbl>
            <c:dLbl>
              <c:idx val="1"/>
              <c:layout>
                <c:manualLayout>
                  <c:x val="-0.19015105559622883"/>
                  <c:y val="2.7689006301160252E-2"/>
                </c:manualLayout>
              </c:layout>
              <c:showLegendKey val="0"/>
              <c:showVal val="0"/>
              <c:showCatName val="1"/>
              <c:showSerName val="0"/>
              <c:showPercent val="0"/>
              <c:showBubbleSize val="0"/>
            </c:dLbl>
            <c:dLbl>
              <c:idx val="2"/>
              <c:layout>
                <c:manualLayout>
                  <c:x val="0.13484508459212996"/>
                  <c:y val="-0.1855954091665932"/>
                </c:manualLayout>
              </c:layout>
              <c:showLegendKey val="0"/>
              <c:showVal val="0"/>
              <c:showCatName val="1"/>
              <c:showSerName val="0"/>
              <c:showPercent val="0"/>
              <c:showBubbleSize val="0"/>
            </c:dLbl>
            <c:dLbl>
              <c:idx val="3"/>
              <c:layout>
                <c:manualLayout>
                  <c:x val="0.16388919601368615"/>
                  <c:y val="2.3450317004789348E-2"/>
                </c:manualLayout>
              </c:layout>
              <c:showLegendKey val="0"/>
              <c:showVal val="0"/>
              <c:showCatName val="1"/>
              <c:showSerName val="0"/>
              <c:showPercent val="0"/>
              <c:showBubbleSize val="0"/>
            </c:dLbl>
            <c:dLbl>
              <c:idx val="4"/>
              <c:delete val="1"/>
            </c:dLbl>
            <c:spPr>
              <a:solidFill>
                <a:schemeClr val="bg1"/>
              </a:solidFill>
            </c:spPr>
            <c:txPr>
              <a:bodyPr/>
              <a:lstStyle/>
              <a:p>
                <a:pPr>
                  <a:defRPr sz="1400"/>
                </a:pPr>
                <a:endParaRPr lang="en-US"/>
              </a:p>
            </c:txPr>
            <c:showLegendKey val="0"/>
            <c:showVal val="0"/>
            <c:showCatName val="1"/>
            <c:showSerName val="0"/>
            <c:showPercent val="0"/>
            <c:showBubbleSize val="0"/>
            <c:showLeaderLines val="1"/>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18.600000000000001</c:v>
                </c:pt>
                <c:pt idx="1">
                  <c:v>45.7</c:v>
                </c:pt>
                <c:pt idx="2">
                  <c:v>24.3</c:v>
                </c:pt>
                <c:pt idx="3">
                  <c:v>11.4</c:v>
                </c:pt>
                <c:pt idx="4">
                  <c:v>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8.emf"/></Relationships>
</file>

<file path=ppt/drawings/drawing1.xml><?xml version="1.0" encoding="utf-8"?>
<c:userShapes xmlns:c="http://schemas.openxmlformats.org/drawingml/2006/chart">
  <cdr:relSizeAnchor xmlns:cdr="http://schemas.openxmlformats.org/drawingml/2006/chartDrawing">
    <cdr:from>
      <cdr:x>0.59772</cdr:x>
      <cdr:y>0.80662</cdr:y>
    </cdr:from>
    <cdr:to>
      <cdr:x>0.77989</cdr:x>
      <cdr:y>0.87682</cdr:y>
    </cdr:to>
    <cdr:sp macro="" textlink="">
      <cdr:nvSpPr>
        <cdr:cNvPr id="2" name="TextBox 1"/>
        <cdr:cNvSpPr txBox="1"/>
      </cdr:nvSpPr>
      <cdr:spPr>
        <a:xfrm xmlns:a="http://schemas.openxmlformats.org/drawingml/2006/main">
          <a:off x="3000376" y="2900362"/>
          <a:ext cx="914400" cy="2524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a:t>&gt; 75 %  None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sz="quarter" idx="1"/>
          </p:nvPr>
        </p:nvSpPr>
        <p:spPr>
          <a:xfrm>
            <a:off x="3976334" y="0"/>
            <a:ext cx="3041968" cy="465296"/>
          </a:xfrm>
          <a:prstGeom prst="rect">
            <a:avLst/>
          </a:prstGeom>
        </p:spPr>
        <p:txBody>
          <a:bodyPr vert="horz" lIns="93272" tIns="46637" rIns="93272" bIns="46637" rtlCol="0"/>
          <a:lstStyle>
            <a:lvl1pPr algn="r">
              <a:defRPr sz="1200"/>
            </a:lvl1pPr>
          </a:lstStyle>
          <a:p>
            <a:fld id="{9246E736-8DF2-4A67-8AD5-413DE77FF67A}" type="datetimeFigureOut">
              <a:rPr lang="en-US" smtClean="0"/>
              <a:t>11/7/2012</a:t>
            </a:fld>
            <a:endParaRPr lang="en-US"/>
          </a:p>
        </p:txBody>
      </p:sp>
      <p:sp>
        <p:nvSpPr>
          <p:cNvPr id="4" name="Footer Placeholder 3"/>
          <p:cNvSpPr>
            <a:spLocks noGrp="1"/>
          </p:cNvSpPr>
          <p:nvPr>
            <p:ph type="ftr" sz="quarter" idx="2"/>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5" name="Slide Number Placeholder 4"/>
          <p:cNvSpPr>
            <a:spLocks noGrp="1"/>
          </p:cNvSpPr>
          <p:nvPr>
            <p:ph type="sldNum" sz="quarter" idx="3"/>
          </p:nvPr>
        </p:nvSpPr>
        <p:spPr>
          <a:xfrm>
            <a:off x="3976334" y="8839014"/>
            <a:ext cx="3041968" cy="465296"/>
          </a:xfrm>
          <a:prstGeom prst="rect">
            <a:avLst/>
          </a:prstGeom>
        </p:spPr>
        <p:txBody>
          <a:bodyPr vert="horz" lIns="93272" tIns="46637" rIns="93272" bIns="46637"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idx="1"/>
          </p:nvPr>
        </p:nvSpPr>
        <p:spPr>
          <a:xfrm>
            <a:off x="3976334" y="0"/>
            <a:ext cx="3041968" cy="465296"/>
          </a:xfrm>
          <a:prstGeom prst="rect">
            <a:avLst/>
          </a:prstGeom>
        </p:spPr>
        <p:txBody>
          <a:bodyPr vert="horz" lIns="93272" tIns="46637" rIns="93272" bIns="46637" rtlCol="0"/>
          <a:lstStyle>
            <a:lvl1pPr algn="r">
              <a:defRPr sz="1200"/>
            </a:lvl1pPr>
          </a:lstStyle>
          <a:p>
            <a:fld id="{6F706718-8F9B-4714-BDCA-44544253309B}" type="datetimeFigureOut">
              <a:rPr lang="en-US" smtClean="0"/>
              <a:pPr/>
              <a:t>11/7/2012</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72" tIns="46637" rIns="93272" bIns="46637"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72" tIns="46637" rIns="93272" bIns="466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8839014"/>
            <a:ext cx="3041968" cy="465296"/>
          </a:xfrm>
          <a:prstGeom prst="rect">
            <a:avLst/>
          </a:prstGeom>
        </p:spPr>
        <p:txBody>
          <a:bodyPr vert="horz" lIns="93272" tIns="46637" rIns="93272" bIns="46637"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449" indent="-165449">
              <a:buFont typeface="Arial" pitchFamily="34" charset="0"/>
              <a:buChar char="•"/>
            </a:pPr>
            <a:r>
              <a:rPr lang="en-US" baseline="0" dirty="0" smtClean="0"/>
              <a:t>combining  information from multiple sources, </a:t>
            </a:r>
          </a:p>
          <a:p>
            <a:pPr marL="165449" indent="-165449">
              <a:buFont typeface="Arial" pitchFamily="34" charset="0"/>
              <a:buChar char="•"/>
            </a:pPr>
            <a:r>
              <a:rPr lang="en-US" baseline="0" dirty="0" smtClean="0"/>
              <a:t>sharing and collaboration</a:t>
            </a:r>
          </a:p>
          <a:p>
            <a:pPr marL="165449" indent="-165449">
              <a:buFont typeface="Arial" pitchFamily="34" charset="0"/>
              <a:buChar char="•"/>
            </a:pPr>
            <a:r>
              <a:rPr lang="en-US" baseline="0" dirty="0" smtClean="0"/>
              <a:t>Easier access to advanced computational capability</a:t>
            </a:r>
          </a:p>
          <a:p>
            <a:pPr marL="165449" indent="-165449">
              <a:buFont typeface="Arial" pitchFamily="34" charset="0"/>
              <a:buChar char="•"/>
            </a:pPr>
            <a:r>
              <a:rPr lang="en-US" baseline="0" dirty="0" smtClean="0"/>
              <a:t>Sustainability and reliability in software</a:t>
            </a:r>
            <a:endParaRPr lang="en-US" dirty="0" smtClean="0"/>
          </a:p>
          <a:p>
            <a:pPr marL="165449" indent="-165449">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2</a:t>
            </a:fld>
            <a:endParaRPr lang="en-US"/>
          </a:p>
        </p:txBody>
      </p:sp>
    </p:spTree>
    <p:extLst>
      <p:ext uri="{BB962C8B-B14F-4D97-AF65-F5344CB8AC3E}">
        <p14:creationId xmlns:p14="http://schemas.microsoft.com/office/powerpoint/2010/main" val="1042654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Basis</a:t>
            </a:r>
            <a:r>
              <a:rPr lang="de-DE" baseline="0" dirty="0" smtClean="0"/>
              <a:t> </a:t>
            </a:r>
            <a:r>
              <a:rPr lang="de-DE" baseline="0" dirty="0" err="1" smtClean="0"/>
              <a:t>for</a:t>
            </a:r>
            <a:r>
              <a:rPr lang="de-DE" baseline="0" dirty="0" smtClean="0"/>
              <a:t> a </a:t>
            </a:r>
            <a:r>
              <a:rPr lang="de-DE" baseline="0" dirty="0" err="1" smtClean="0"/>
              <a:t>standardized</a:t>
            </a:r>
            <a:r>
              <a:rPr lang="de-DE" baseline="0" dirty="0" smtClean="0"/>
              <a:t> </a:t>
            </a:r>
            <a:r>
              <a:rPr lang="de-DE" baseline="0" dirty="0" err="1" smtClean="0"/>
              <a:t>access</a:t>
            </a:r>
            <a:r>
              <a:rPr lang="de-DE" baseline="0" dirty="0" smtClean="0"/>
              <a:t> to </a:t>
            </a:r>
            <a:r>
              <a:rPr lang="de-DE" baseline="0" dirty="0" err="1" smtClean="0"/>
              <a:t>sensor</a:t>
            </a:r>
            <a:r>
              <a:rPr lang="de-DE" baseline="0" dirty="0" smtClean="0"/>
              <a:t> </a:t>
            </a:r>
            <a:r>
              <a:rPr lang="de-DE" baseline="0" dirty="0" err="1" smtClean="0"/>
              <a:t>data</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observation</a:t>
            </a:r>
            <a:r>
              <a:rPr lang="de-DE" baseline="0" dirty="0" smtClean="0"/>
              <a:t> </a:t>
            </a:r>
            <a:r>
              <a:rPr lang="de-DE" baseline="0" dirty="0" err="1" smtClean="0"/>
              <a:t>model</a:t>
            </a:r>
            <a:r>
              <a:rPr lang="de-DE" baseline="0" dirty="0" smtClean="0"/>
              <a:t> </a:t>
            </a:r>
            <a:r>
              <a:rPr lang="de-DE" baseline="0" dirty="0" err="1" smtClean="0"/>
              <a:t>defined</a:t>
            </a:r>
            <a:r>
              <a:rPr lang="de-DE" baseline="0" dirty="0" smtClean="0"/>
              <a:t> in </a:t>
            </a:r>
            <a:r>
              <a:rPr lang="de-DE" baseline="0" dirty="0" err="1" smtClean="0"/>
              <a:t>the</a:t>
            </a:r>
            <a:r>
              <a:rPr lang="de-DE" baseline="0" dirty="0" smtClean="0"/>
              <a:t> </a:t>
            </a:r>
            <a:r>
              <a:rPr lang="de-DE" baseline="0" dirty="0" err="1" smtClean="0"/>
              <a:t>Observations</a:t>
            </a:r>
            <a:r>
              <a:rPr lang="de-DE" baseline="0" dirty="0" smtClean="0"/>
              <a:t> &amp; </a:t>
            </a:r>
            <a:r>
              <a:rPr lang="de-DE" baseline="0" dirty="0" err="1" smtClean="0"/>
              <a:t>Measurements</a:t>
            </a:r>
            <a:r>
              <a:rPr lang="de-DE" baseline="0" dirty="0" smtClean="0"/>
              <a:t> </a:t>
            </a:r>
            <a:r>
              <a:rPr lang="de-DE" baseline="0" dirty="0" err="1" smtClean="0"/>
              <a:t>standard</a:t>
            </a:r>
            <a:r>
              <a:rPr lang="de-DE" baseline="0" dirty="0" smtClean="0"/>
              <a:t>. </a:t>
            </a:r>
            <a:r>
              <a:rPr lang="de-DE" baseline="0" dirty="0" err="1" smtClean="0"/>
              <a:t>Let</a:t>
            </a:r>
            <a:r>
              <a:rPr lang="de-DE" baseline="0" dirty="0" smtClean="0"/>
              <a:t> </a:t>
            </a:r>
            <a:r>
              <a:rPr lang="de-DE" baseline="0" dirty="0" err="1" smtClean="0"/>
              <a:t>me</a:t>
            </a:r>
            <a:r>
              <a:rPr lang="de-DE" baseline="0" dirty="0" smtClean="0"/>
              <a:t> </a:t>
            </a:r>
            <a:r>
              <a:rPr lang="de-DE" baseline="0" dirty="0" err="1" smtClean="0"/>
              <a:t>briefly</a:t>
            </a:r>
            <a:r>
              <a:rPr lang="de-DE" baseline="0" dirty="0" smtClean="0"/>
              <a:t> </a:t>
            </a:r>
            <a:r>
              <a:rPr lang="de-DE" baseline="0" dirty="0" err="1" smtClean="0"/>
              <a:t>describe</a:t>
            </a:r>
            <a:r>
              <a:rPr lang="de-DE" baseline="0" dirty="0" smtClean="0"/>
              <a:t>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concepts</a:t>
            </a:r>
            <a:r>
              <a:rPr lang="de-DE" baseline="0" dirty="0" smtClean="0"/>
              <a:t> / </a:t>
            </a:r>
            <a:r>
              <a:rPr lang="de-DE" baseline="0" dirty="0" err="1" smtClean="0"/>
              <a:t>terms</a:t>
            </a:r>
            <a:r>
              <a:rPr lang="de-DE" baseline="0" dirty="0" smtClean="0"/>
              <a:t> </a:t>
            </a:r>
            <a:r>
              <a:rPr lang="de-DE" baseline="0" dirty="0" err="1" smtClean="0"/>
              <a:t>used</a:t>
            </a:r>
            <a:r>
              <a:rPr lang="de-DE" baseline="0" dirty="0" smtClean="0"/>
              <a:t> in </a:t>
            </a:r>
            <a:r>
              <a:rPr lang="de-DE" baseline="0" dirty="0" err="1" smtClean="0"/>
              <a:t>this</a:t>
            </a:r>
            <a:r>
              <a:rPr lang="de-DE" baseline="0" dirty="0" smtClean="0"/>
              <a:t> </a:t>
            </a:r>
            <a:r>
              <a:rPr lang="de-DE" baseline="0" dirty="0" err="1" smtClean="0"/>
              <a:t>model</a:t>
            </a:r>
            <a:r>
              <a:rPr lang="de-DE" baseline="0" dirty="0" smtClean="0"/>
              <a:t>…</a:t>
            </a:r>
            <a:endParaRPr lang="en-US" dirty="0"/>
          </a:p>
        </p:txBody>
      </p:sp>
      <p:sp>
        <p:nvSpPr>
          <p:cNvPr id="4" name="Slide Number Placeholder 3"/>
          <p:cNvSpPr>
            <a:spLocks noGrp="1"/>
          </p:cNvSpPr>
          <p:nvPr>
            <p:ph type="sldNum" sz="quarter" idx="10"/>
          </p:nvPr>
        </p:nvSpPr>
        <p:spPr/>
        <p:txBody>
          <a:bodyPr/>
          <a:lstStyle/>
          <a:p>
            <a:pPr>
              <a:defRPr/>
            </a:pPr>
            <a:fld id="{794C0097-CD4B-4F63-B749-D23C5B8BC84E}" type="slidenum">
              <a:rPr lang="de-DE" smtClean="0">
                <a:solidFill>
                  <a:prstClr val="black"/>
                </a:solidFill>
              </a:rPr>
              <a:pPr>
                <a:defRPr/>
              </a:pPr>
              <a:t>27</a:t>
            </a:fld>
            <a:endParaRPr lang="de-DE">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marL="342844" indent="-342844">
              <a:spcBef>
                <a:spcPct val="20000"/>
              </a:spcBef>
              <a:buFont typeface="Arial" pitchFamily="34" charset="0"/>
              <a:buChar char="•"/>
              <a:defRPr/>
            </a:pPr>
            <a:r>
              <a:rPr lang="en-US" dirty="0" smtClean="0">
                <a:solidFill>
                  <a:prstClr val="black"/>
                </a:solidFill>
              </a:rPr>
              <a:t>A platform for publishing space-time hydrologic datasets that:</a:t>
            </a:r>
          </a:p>
          <a:p>
            <a:pPr marL="742828" lvl="1" indent="-285704">
              <a:spcBef>
                <a:spcPct val="20000"/>
              </a:spcBef>
              <a:buFont typeface="Arial" pitchFamily="34" charset="0"/>
              <a:buChar char="–"/>
              <a:defRPr/>
            </a:pPr>
            <a:r>
              <a:rPr lang="en-US" sz="1600" dirty="0">
                <a:solidFill>
                  <a:prstClr val="black"/>
                </a:solidFill>
              </a:rPr>
              <a:t>Autonomous with local control of data</a:t>
            </a:r>
          </a:p>
          <a:p>
            <a:pPr marL="742828" lvl="1" indent="-285704">
              <a:spcBef>
                <a:spcPct val="20000"/>
              </a:spcBef>
              <a:buFont typeface="Arial" pitchFamily="34" charset="0"/>
              <a:buChar char="–"/>
              <a:defRPr/>
            </a:pPr>
            <a:r>
              <a:rPr lang="en-US" sz="1600" dirty="0">
                <a:solidFill>
                  <a:prstClr val="black"/>
                </a:solidFill>
              </a:rPr>
              <a:t>Part of a distributed  system that makes data universally available</a:t>
            </a:r>
          </a:p>
          <a:p>
            <a:pPr marL="342844" indent="-342844">
              <a:spcBef>
                <a:spcPct val="20000"/>
              </a:spcBef>
              <a:buFont typeface="Arial" pitchFamily="34" charset="0"/>
              <a:buChar char="•"/>
              <a:defRPr/>
            </a:pPr>
            <a:r>
              <a:rPr lang="en-US" dirty="0" smtClean="0">
                <a:solidFill>
                  <a:prstClr val="black"/>
                </a:solidFill>
              </a:rPr>
              <a:t>Basis for Experimental Watershed or Observatory data management system</a:t>
            </a:r>
          </a:p>
          <a:p>
            <a:pPr marL="342844" indent="-342844">
              <a:spcBef>
                <a:spcPct val="20000"/>
              </a:spcBef>
              <a:buFont typeface="Arial" pitchFamily="34" charset="0"/>
              <a:buChar char="•"/>
              <a:defRPr/>
            </a:pPr>
            <a:r>
              <a:rPr lang="en-US" dirty="0" smtClean="0">
                <a:solidFill>
                  <a:prstClr val="black"/>
                </a:solidFill>
              </a:rPr>
              <a:t>Standards based approach to data publication</a:t>
            </a:r>
          </a:p>
          <a:p>
            <a:pPr marL="742828" lvl="1" indent="-285704">
              <a:spcBef>
                <a:spcPct val="20000"/>
              </a:spcBef>
              <a:buFont typeface="Arial" pitchFamily="34" charset="0"/>
              <a:buChar char="–"/>
              <a:defRPr/>
            </a:pPr>
            <a:r>
              <a:rPr lang="en-US" sz="1600" dirty="0">
                <a:solidFill>
                  <a:prstClr val="black"/>
                </a:solidFill>
              </a:rPr>
              <a:t>Accepted and emerging standards for data storage and transfer (OGC, </a:t>
            </a:r>
            <a:r>
              <a:rPr lang="en-US" sz="1600" dirty="0" err="1">
                <a:solidFill>
                  <a:prstClr val="black"/>
                </a:solidFill>
              </a:rPr>
              <a:t>WaterML</a:t>
            </a:r>
            <a:r>
              <a:rPr lang="en-US" sz="1600" dirty="0">
                <a:solidFill>
                  <a:prstClr val="black"/>
                </a:solidFill>
              </a:rPr>
              <a:t>)</a:t>
            </a:r>
            <a:endParaRPr lang="en-US" dirty="0" smtClean="0">
              <a:solidFill>
                <a:prstClr val="black"/>
              </a:solidFill>
            </a:endParaRPr>
          </a:p>
          <a:p>
            <a:pPr marL="342844" indent="-342844">
              <a:spcBef>
                <a:spcPct val="20000"/>
              </a:spcBef>
              <a:buFont typeface="Arial" pitchFamily="34" charset="0"/>
              <a:buChar char="•"/>
              <a:defRPr/>
            </a:pPr>
            <a:r>
              <a:rPr lang="en-US" dirty="0" smtClean="0">
                <a:solidFill>
                  <a:prstClr val="black"/>
                </a:solidFill>
              </a:rPr>
              <a:t>Built on established software</a:t>
            </a:r>
          </a:p>
          <a:p>
            <a:pPr marL="742828" lvl="1" indent="-285704">
              <a:spcBef>
                <a:spcPct val="20000"/>
              </a:spcBef>
              <a:buFont typeface="Arial" pitchFamily="34" charset="0"/>
              <a:buChar char="–"/>
              <a:defRPr/>
            </a:pPr>
            <a:r>
              <a:rPr lang="en-US" sz="1600" dirty="0">
                <a:solidFill>
                  <a:prstClr val="black"/>
                </a:solidFill>
              </a:rPr>
              <a:t>MS SQL Server, ArcGIS server</a:t>
            </a:r>
          </a:p>
          <a:p>
            <a:pPr marL="342844" indent="-342844">
              <a:spcBef>
                <a:spcPct val="20000"/>
              </a:spcBef>
              <a:buFont typeface="Arial" pitchFamily="34" charset="0"/>
              <a:buChar char="•"/>
              <a:defRPr/>
            </a:pPr>
            <a:r>
              <a:rPr lang="en-US" dirty="0" smtClean="0">
                <a:solidFill>
                  <a:prstClr val="black"/>
                </a:solidFill>
              </a:rPr>
              <a:t>Open Source Community Code Repository</a:t>
            </a:r>
          </a:p>
          <a:p>
            <a:pPr marL="742828" lvl="1" indent="-285704">
              <a:spcBef>
                <a:spcPct val="20000"/>
              </a:spcBef>
              <a:buFont typeface="Arial" pitchFamily="34" charset="0"/>
              <a:buChar char="–"/>
              <a:defRPr/>
            </a:pPr>
            <a:r>
              <a:rPr lang="en-US" sz="1600" dirty="0">
                <a:solidFill>
                  <a:prstClr val="black"/>
                </a:solidFill>
              </a:rPr>
              <a:t>Sustainability</a:t>
            </a:r>
          </a:p>
          <a:p>
            <a:pPr eaLnBrk="1" hangingPunct="1">
              <a:spcBef>
                <a:spcPct val="0"/>
              </a:spcBef>
            </a:pP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7B220-F05A-4317-9B0B-DBC24D6C4E5A}" type="slidenum">
              <a:rPr lang="en-US" smtClean="0">
                <a:solidFill>
                  <a:prstClr val="black"/>
                </a:solidFill>
              </a:rPr>
              <a:pPr fontAlgn="base">
                <a:spcBef>
                  <a:spcPct val="0"/>
                </a:spcBef>
                <a:spcAft>
                  <a:spcPct val="0"/>
                </a:spcAft>
                <a:defRPr/>
              </a:pPr>
              <a:t>28</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endParaRPr lang="en-US" dirty="0"/>
          </a:p>
        </p:txBody>
      </p:sp>
      <p:sp>
        <p:nvSpPr>
          <p:cNvPr id="122884" name="Slide Number Placeholder 3"/>
          <p:cNvSpPr>
            <a:spLocks noGrp="1"/>
          </p:cNvSpPr>
          <p:nvPr>
            <p:ph type="sldNum" sz="quarter" idx="5"/>
          </p:nvPr>
        </p:nvSpPr>
        <p:spPr>
          <a:noFill/>
        </p:spPr>
        <p:txBody>
          <a:bodyPr/>
          <a:lstStyle/>
          <a:p>
            <a:fld id="{D42EA834-CB7A-424B-9106-4073E8CA6967}" type="slidenum">
              <a:rPr lang="en-US">
                <a:solidFill>
                  <a:srgbClr val="000000"/>
                </a:solidFill>
              </a:rPr>
              <a:pPr/>
              <a:t>29</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500" dirty="0" err="1"/>
              <a:t>HydroShare</a:t>
            </a:r>
            <a:r>
              <a:rPr lang="en-US" sz="1500" dirty="0"/>
              <a:t> is a system that we have proposed to address these issues.  It will be an online collaborative environment for sharing hydrologic data and models aimed at giving </a:t>
            </a:r>
            <a:r>
              <a:rPr lang="en-US" sz="1500" dirty="0"/>
              <a:t>hydrologist the technology infrastructure they need to address critical issues related to water quantity, quality, accessibility, and management.  </a:t>
            </a:r>
            <a:r>
              <a:rPr lang="en-US" sz="1500" dirty="0" err="1"/>
              <a:t>HydroShare</a:t>
            </a:r>
            <a:r>
              <a:rPr lang="en-US" sz="1500" dirty="0"/>
              <a:t>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We plan to develop sustainable cyberinfrastructure, basically a website, for better access to water-related data and models in the hydrologic sciences.  Social media functionality will help users be better informed of the use and value of data and models so as to discover the information and tools most relevant to their needs as well as stimulate the combination of data and coupling of models from multiple sources and catalyze sharing and collaboration.  We envisage that the system will help hydrologists more easily access water-related research data and models that are online, retrieve them to their desktops, and perform analyses that could include accessing other models or using computing systems in the cloud or in distributed grid infrastructures.  This project is funded from 2012-2017.</a:t>
            </a:r>
          </a:p>
          <a:p>
            <a:endParaRPr lang="en-US" sz="1500" dirty="0"/>
          </a:p>
          <a:p>
            <a:r>
              <a:rPr lang="en-US" sz="1500" dirty="0"/>
              <a:t>I have worked for 20+ years on hydrologic modeling and have codes that are widely used as well as that have died of neglect.  I have also had projects whose data is nicely organized in CUAHSI HIS and others where the data is buried in private files.  I would like to develop this system to do better.</a:t>
            </a:r>
          </a:p>
          <a:p>
            <a:endParaRPr lang="en-US" sz="1500" dirty="0"/>
          </a:p>
          <a:p>
            <a:r>
              <a:rPr lang="en-US" sz="1500" dirty="0" err="1"/>
              <a:t>HydroShare</a:t>
            </a:r>
            <a:r>
              <a:rPr lang="en-US" sz="1500" dirty="0"/>
              <a:t> will be a social media based web site that provides access to hydrologic data and models.  It will contain its own resources as well as links to external resources, e.g. web services from the USGS  or CUAHSI </a:t>
            </a:r>
            <a:r>
              <a:rPr lang="en-US" sz="1500" dirty="0" err="1"/>
              <a:t>HydroServers</a:t>
            </a:r>
            <a:r>
              <a:rPr lang="en-US" sz="1500" dirty="0"/>
              <a:t>.  It will interact with other data and modeling systems such as NASA earth exchange and provide easy to use access to HPC resources e.g. at CSDMS.  </a:t>
            </a:r>
          </a:p>
          <a:p>
            <a:endParaRPr lang="en-US" sz="1500" dirty="0"/>
          </a:p>
          <a:p>
            <a:r>
              <a:rPr lang="en-US" sz="1500" dirty="0" err="1"/>
              <a:t>HydroShare</a:t>
            </a:r>
            <a:r>
              <a:rPr lang="en-US" sz="1500" dirty="0"/>
              <a:t> will be directly accessible to serve as a portal for collaboration among hydrologists.  We recognize that there are a lot of collaboration websites being developed, so will focus on providing hydrology value added functionality in terms of access to data and models.  </a:t>
            </a:r>
            <a:r>
              <a:rPr lang="en-US" sz="1500" dirty="0" err="1"/>
              <a:t>HydroShare</a:t>
            </a:r>
            <a:r>
              <a:rPr lang="en-US" sz="1500" dirty="0"/>
              <a:t> will also have a web services interface, building on CUAHSI HIS that provides access from desktop software such as </a:t>
            </a:r>
            <a:r>
              <a:rPr lang="en-US" sz="1500" dirty="0" err="1"/>
              <a:t>HydroDesktop</a:t>
            </a:r>
            <a:r>
              <a:rPr lang="en-US" sz="1500" dirty="0"/>
              <a:t> and R.</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6378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short, we would like to see if sharing hydrologic data and models can be as easy as sharing photos</a:t>
            </a:r>
            <a:r>
              <a:rPr lang="en-US" baseline="0" dirty="0" smtClean="0"/>
              <a:t> on Facebook or videos on YouTube.</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907419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whether finding data and models can be as easy as shopping on</a:t>
            </a:r>
            <a:r>
              <a:rPr lang="en-US" baseline="0" dirty="0" smtClean="0"/>
              <a:t> Amazon, and perhaps not as heavy on your credit card.</a:t>
            </a:r>
            <a:endParaRPr lang="en-US" dirty="0" smtClean="0"/>
          </a:p>
          <a:p>
            <a:endParaRPr lang="en-US" dirty="0" smtClean="0"/>
          </a:p>
          <a:p>
            <a:r>
              <a:rPr lang="en-US" dirty="0" smtClean="0"/>
              <a:t>List of</a:t>
            </a:r>
            <a:r>
              <a:rPr lang="en-US" baseline="0" dirty="0" smtClean="0"/>
              <a:t> items also includes other providers, aka not shipped by amazon.</a:t>
            </a:r>
          </a:p>
          <a:p>
            <a:endParaRPr lang="en-US" baseline="0" dirty="0" smtClean="0"/>
          </a:p>
          <a:p>
            <a:r>
              <a:rPr lang="en-US" dirty="0" smtClean="0"/>
              <a:t>List of data shows ‘facets’</a:t>
            </a:r>
            <a:r>
              <a:rPr lang="en-US" baseline="0" dirty="0" smtClean="0"/>
              <a:t> </a:t>
            </a:r>
          </a:p>
          <a:p>
            <a:r>
              <a:rPr lang="en-US" baseline="0" dirty="0" smtClean="0"/>
              <a:t>,</a:t>
            </a:r>
          </a:p>
          <a:p>
            <a:r>
              <a:rPr lang="en-US" baseline="0" dirty="0" smtClean="0"/>
              <a:t>Items show formats recommendations. Add-in shows </a:t>
            </a:r>
            <a:r>
              <a:rPr lang="en-US" baseline="0" dirty="0" err="1" smtClean="0"/>
              <a:t>pricetracking</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90741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5309">
              <a:spcBef>
                <a:spcPct val="20000"/>
              </a:spcBef>
              <a:defRPr/>
            </a:pPr>
            <a:r>
              <a:rPr lang="en-US" sz="2700" dirty="0">
                <a:solidFill>
                  <a:prstClr val="black"/>
                </a:solidFill>
              </a:rPr>
              <a:t>Home Page</a:t>
            </a:r>
          </a:p>
          <a:p>
            <a:pPr marL="343241" indent="-343241" defTabSz="915309">
              <a:spcBef>
                <a:spcPct val="20000"/>
              </a:spcBef>
              <a:buFont typeface="Arial" pitchFamily="34" charset="0"/>
              <a:buChar char="•"/>
              <a:defRPr/>
            </a:pPr>
            <a:r>
              <a:rPr lang="en-US" sz="2700" dirty="0">
                <a:solidFill>
                  <a:prstClr val="black"/>
                </a:solidFill>
              </a:rPr>
              <a:t>Gallery – shows featured, new, or highly rated resources (data, code, models, workflows, etc.)</a:t>
            </a:r>
          </a:p>
          <a:p>
            <a:pPr marL="743689" lvl="1" indent="-286034" defTabSz="915309">
              <a:spcBef>
                <a:spcPct val="20000"/>
              </a:spcBef>
              <a:buFont typeface="Arial" pitchFamily="34" charset="0"/>
              <a:buChar char="–"/>
              <a:defRPr/>
            </a:pPr>
            <a:r>
              <a:rPr lang="en-US" sz="2400" dirty="0">
                <a:solidFill>
                  <a:prstClr val="black"/>
                </a:solidFill>
              </a:rPr>
              <a:t>Could have separate galleries for models, code, data, etc.</a:t>
            </a:r>
          </a:p>
          <a:p>
            <a:pPr marL="343241" indent="-343241" defTabSz="915309">
              <a:spcBef>
                <a:spcPct val="20000"/>
              </a:spcBef>
              <a:buFont typeface="Arial" pitchFamily="34" charset="0"/>
              <a:buChar char="•"/>
              <a:defRPr/>
            </a:pPr>
            <a:r>
              <a:rPr lang="en-US" sz="2700" dirty="0">
                <a:solidFill>
                  <a:prstClr val="black"/>
                </a:solidFill>
              </a:rPr>
              <a:t>Top Bar Items</a:t>
            </a:r>
          </a:p>
          <a:p>
            <a:pPr marL="743689" lvl="1" indent="-286034" defTabSz="915309">
              <a:spcBef>
                <a:spcPct val="20000"/>
              </a:spcBef>
              <a:buFont typeface="Arial" pitchFamily="34" charset="0"/>
              <a:buChar char="–"/>
              <a:defRPr/>
            </a:pPr>
            <a:r>
              <a:rPr lang="en-US" sz="2400" dirty="0">
                <a:solidFill>
                  <a:prstClr val="black"/>
                </a:solidFill>
              </a:rPr>
              <a:t>Sign in</a:t>
            </a:r>
          </a:p>
          <a:p>
            <a:pPr marL="743689" lvl="1" indent="-286034" defTabSz="915309">
              <a:spcBef>
                <a:spcPct val="20000"/>
              </a:spcBef>
              <a:buFont typeface="Arial" pitchFamily="34" charset="0"/>
              <a:buChar char="–"/>
              <a:defRPr/>
            </a:pPr>
            <a:r>
              <a:rPr lang="en-US" sz="2400" dirty="0">
                <a:solidFill>
                  <a:prstClr val="black"/>
                </a:solidFill>
              </a:rPr>
              <a:t>Settings</a:t>
            </a:r>
          </a:p>
          <a:p>
            <a:pPr marL="1144137" lvl="2" indent="-228828" defTabSz="915309">
              <a:spcBef>
                <a:spcPct val="20000"/>
              </a:spcBef>
              <a:buFont typeface="Arial" pitchFamily="34" charset="0"/>
              <a:buChar char="•"/>
              <a:defRPr/>
            </a:pPr>
            <a:r>
              <a:rPr lang="en-US" sz="2000" dirty="0">
                <a:solidFill>
                  <a:prstClr val="black"/>
                </a:solidFill>
              </a:rPr>
              <a:t>Create a </a:t>
            </a:r>
            <a:r>
              <a:rPr lang="en-US" sz="2000" dirty="0" err="1">
                <a:solidFill>
                  <a:prstClr val="black"/>
                </a:solidFill>
              </a:rPr>
              <a:t>HydroShare</a:t>
            </a:r>
            <a:r>
              <a:rPr lang="en-US" sz="2000" dirty="0">
                <a:solidFill>
                  <a:prstClr val="black"/>
                </a:solidFill>
              </a:rPr>
              <a:t> profile</a:t>
            </a:r>
          </a:p>
          <a:p>
            <a:pPr marL="1144137" lvl="2" indent="-228828" defTabSz="915309">
              <a:spcBef>
                <a:spcPct val="20000"/>
              </a:spcBef>
              <a:buFont typeface="Arial" pitchFamily="34" charset="0"/>
              <a:buChar char="•"/>
              <a:defRPr/>
            </a:pPr>
            <a:r>
              <a:rPr lang="en-US" sz="2000" dirty="0">
                <a:solidFill>
                  <a:prstClr val="black"/>
                </a:solidFill>
              </a:rPr>
              <a:t>Choose display preferences</a:t>
            </a:r>
          </a:p>
          <a:p>
            <a:pPr marL="1144137" lvl="2" indent="-228828" defTabSz="915309">
              <a:spcBef>
                <a:spcPct val="20000"/>
              </a:spcBef>
              <a:buFont typeface="Arial" pitchFamily="34" charset="0"/>
              <a:buChar char="•"/>
              <a:defRPr/>
            </a:pPr>
            <a:r>
              <a:rPr lang="en-US" sz="2000" dirty="0">
                <a:solidFill>
                  <a:prstClr val="black"/>
                </a:solidFill>
              </a:rPr>
              <a:t>Choose default privacy (share everything or choose what to share)</a:t>
            </a:r>
          </a:p>
          <a:p>
            <a:pPr marL="1144137" lvl="2" indent="-228828" defTabSz="915309">
              <a:spcBef>
                <a:spcPct val="20000"/>
              </a:spcBef>
              <a:buFont typeface="Arial" pitchFamily="34" charset="0"/>
              <a:buChar char="•"/>
              <a:defRPr/>
            </a:pPr>
            <a:r>
              <a:rPr lang="en-US" sz="2000" dirty="0">
                <a:solidFill>
                  <a:prstClr val="black"/>
                </a:solidFill>
              </a:rPr>
              <a:t>Account information (password, etc.)</a:t>
            </a:r>
          </a:p>
          <a:p>
            <a:pPr marL="743689" lvl="1" indent="-286034" defTabSz="915309">
              <a:spcBef>
                <a:spcPct val="20000"/>
              </a:spcBef>
              <a:buFont typeface="Arial" pitchFamily="34" charset="0"/>
              <a:buChar char="–"/>
              <a:defRPr/>
            </a:pPr>
            <a:r>
              <a:rPr lang="en-US" sz="2400" dirty="0">
                <a:solidFill>
                  <a:prstClr val="black"/>
                </a:solidFill>
              </a:rPr>
              <a:t>Notifications - messages from the </a:t>
            </a:r>
            <a:r>
              <a:rPr lang="en-US" sz="2400" dirty="0" err="1">
                <a:solidFill>
                  <a:prstClr val="black"/>
                </a:solidFill>
              </a:rPr>
              <a:t>HydroShare</a:t>
            </a:r>
            <a:r>
              <a:rPr lang="en-US" sz="2400" dirty="0">
                <a:solidFill>
                  <a:prstClr val="black"/>
                </a:solidFill>
              </a:rPr>
              <a:t> team (choose to receive notifications from </a:t>
            </a:r>
            <a:r>
              <a:rPr lang="en-US" sz="2400" dirty="0" err="1">
                <a:solidFill>
                  <a:prstClr val="black"/>
                </a:solidFill>
              </a:rPr>
              <a:t>HydroShare</a:t>
            </a:r>
            <a:r>
              <a:rPr lang="en-US" sz="2400" dirty="0">
                <a:solidFill>
                  <a:prstClr val="black"/>
                </a:solidFill>
              </a:rPr>
              <a:t>)</a:t>
            </a:r>
          </a:p>
          <a:p>
            <a:pPr marL="743689" lvl="1" indent="-286034" defTabSz="915309">
              <a:spcBef>
                <a:spcPct val="20000"/>
              </a:spcBef>
              <a:buFont typeface="Arial" pitchFamily="34" charset="0"/>
              <a:buChar char="–"/>
              <a:defRPr/>
            </a:pPr>
            <a:r>
              <a:rPr lang="en-US" sz="2400" dirty="0">
                <a:solidFill>
                  <a:prstClr val="black"/>
                </a:solidFill>
              </a:rPr>
              <a:t>Help</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1969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309">
              <a:spcBef>
                <a:spcPct val="20000"/>
              </a:spcBef>
              <a:defRPr/>
            </a:pPr>
            <a:r>
              <a:rPr lang="en-US" dirty="0">
                <a:solidFill>
                  <a:prstClr val="black"/>
                </a:solidFill>
              </a:rPr>
              <a:t>Dashboard</a:t>
            </a:r>
          </a:p>
          <a:p>
            <a:pPr marL="343241" indent="-343241" defTabSz="915309">
              <a:spcBef>
                <a:spcPct val="20000"/>
              </a:spcBef>
              <a:buFont typeface="Arial" pitchFamily="34" charset="0"/>
              <a:buChar char="•"/>
              <a:defRPr/>
            </a:pPr>
            <a:r>
              <a:rPr lang="en-US" dirty="0">
                <a:solidFill>
                  <a:prstClr val="black"/>
                </a:solidFill>
              </a:rPr>
              <a:t>A user's home page</a:t>
            </a:r>
          </a:p>
          <a:p>
            <a:pPr marL="343241" indent="-343241" defTabSz="915309">
              <a:spcBef>
                <a:spcPct val="20000"/>
              </a:spcBef>
              <a:buFont typeface="Arial" pitchFamily="34" charset="0"/>
              <a:buChar char="•"/>
              <a:defRPr/>
            </a:pPr>
            <a:r>
              <a:rPr lang="en-US" dirty="0">
                <a:solidFill>
                  <a:prstClr val="black"/>
                </a:solidFill>
              </a:rPr>
              <a:t>Shows user information/profile</a:t>
            </a:r>
          </a:p>
          <a:p>
            <a:pPr marL="343241" indent="-343241" defTabSz="915309">
              <a:spcBef>
                <a:spcPct val="20000"/>
              </a:spcBef>
              <a:buFont typeface="Arial" pitchFamily="34" charset="0"/>
              <a:buChar char="•"/>
              <a:defRPr/>
            </a:pPr>
            <a:r>
              <a:rPr lang="en-US" dirty="0">
                <a:solidFill>
                  <a:prstClr val="black"/>
                </a:solidFill>
              </a:rPr>
              <a:t>Lists recent </a:t>
            </a:r>
            <a:r>
              <a:rPr lang="en-US" dirty="0" err="1">
                <a:solidFill>
                  <a:prstClr val="black"/>
                </a:solidFill>
              </a:rPr>
              <a:t>HydroShare</a:t>
            </a:r>
            <a:r>
              <a:rPr lang="en-US" dirty="0">
                <a:solidFill>
                  <a:prstClr val="black"/>
                </a:solidFill>
              </a:rPr>
              <a:t> activity in multiple categories (user's recent activity, all recent activity)</a:t>
            </a:r>
          </a:p>
          <a:p>
            <a:pPr marL="343241" indent="-343241" defTabSz="915309">
              <a:spcBef>
                <a:spcPct val="20000"/>
              </a:spcBef>
              <a:buFont typeface="Arial" pitchFamily="34" charset="0"/>
              <a:buChar char="•"/>
              <a:defRPr/>
            </a:pPr>
            <a:r>
              <a:rPr lang="en-US" dirty="0">
                <a:solidFill>
                  <a:prstClr val="black"/>
                </a:solidFill>
              </a:rPr>
              <a:t>Announcements from </a:t>
            </a:r>
            <a:r>
              <a:rPr lang="en-US" dirty="0" err="1">
                <a:solidFill>
                  <a:prstClr val="black"/>
                </a:solidFill>
              </a:rPr>
              <a:t>HydroShare</a:t>
            </a:r>
            <a:r>
              <a:rPr lang="en-US" dirty="0">
                <a:solidFill>
                  <a:prstClr val="black"/>
                </a:solidFill>
              </a:rPr>
              <a:t> team</a:t>
            </a:r>
          </a:p>
          <a:p>
            <a:pPr marL="343241" indent="-343241" defTabSz="915309">
              <a:spcBef>
                <a:spcPct val="20000"/>
              </a:spcBef>
              <a:buFont typeface="Arial" pitchFamily="34" charset="0"/>
              <a:buChar char="•"/>
              <a:defRPr/>
            </a:pPr>
            <a:r>
              <a:rPr lang="en-US" dirty="0">
                <a:solidFill>
                  <a:prstClr val="black"/>
                </a:solidFill>
              </a:rPr>
              <a:t>Suggests datasets the user might be interested in (geographic proximity, similar variables, similar time period, aggregations, keywords)</a:t>
            </a:r>
          </a:p>
          <a:p>
            <a:pPr marL="343241" indent="-343241" defTabSz="915309">
              <a:spcBef>
                <a:spcPct val="20000"/>
              </a:spcBef>
              <a:buFont typeface="Arial" pitchFamily="34" charset="0"/>
              <a:buChar char="•"/>
              <a:defRPr/>
            </a:pPr>
            <a:r>
              <a:rPr lang="en-US" dirty="0">
                <a:solidFill>
                  <a:prstClr val="black"/>
                </a:solidFill>
              </a:rPr>
              <a:t>Suggests people that the user might want to "follow"</a:t>
            </a:r>
          </a:p>
          <a:p>
            <a:pPr marL="343241" indent="-343241" defTabSz="915309">
              <a:spcBef>
                <a:spcPct val="20000"/>
              </a:spcBef>
              <a:buFont typeface="Arial" pitchFamily="34" charset="0"/>
              <a:buChar char="•"/>
              <a:defRPr/>
            </a:pPr>
            <a:r>
              <a:rPr lang="en-US" dirty="0">
                <a:solidFill>
                  <a:prstClr val="black"/>
                </a:solidFill>
              </a:rPr>
              <a:t>Suggests groups that the user might be interested in</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48149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84538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834" indent="-291474">
              <a:defRPr>
                <a:solidFill>
                  <a:schemeClr val="tx1"/>
                </a:solidFill>
                <a:latin typeface="Calibri" pitchFamily="34" charset="0"/>
              </a:defRPr>
            </a:lvl2pPr>
            <a:lvl3pPr marL="1165899" indent="-233180">
              <a:defRPr>
                <a:solidFill>
                  <a:schemeClr val="tx1"/>
                </a:solidFill>
                <a:latin typeface="Calibri" pitchFamily="34" charset="0"/>
              </a:defRPr>
            </a:lvl3pPr>
            <a:lvl4pPr marL="1632257" indent="-233180">
              <a:defRPr>
                <a:solidFill>
                  <a:schemeClr val="tx1"/>
                </a:solidFill>
                <a:latin typeface="Calibri" pitchFamily="34" charset="0"/>
              </a:defRPr>
            </a:lvl4pPr>
            <a:lvl5pPr marL="2098615" indent="-233180">
              <a:defRPr>
                <a:solidFill>
                  <a:schemeClr val="tx1"/>
                </a:solidFill>
                <a:latin typeface="Calibri" pitchFamily="34" charset="0"/>
              </a:defRPr>
            </a:lvl5pPr>
            <a:lvl6pPr marL="2564976" indent="-233180" fontAlgn="base">
              <a:spcBef>
                <a:spcPct val="0"/>
              </a:spcBef>
              <a:spcAft>
                <a:spcPct val="0"/>
              </a:spcAft>
              <a:defRPr>
                <a:solidFill>
                  <a:schemeClr val="tx1"/>
                </a:solidFill>
                <a:latin typeface="Calibri" pitchFamily="34" charset="0"/>
              </a:defRPr>
            </a:lvl6pPr>
            <a:lvl7pPr marL="3031334" indent="-233180" fontAlgn="base">
              <a:spcBef>
                <a:spcPct val="0"/>
              </a:spcBef>
              <a:spcAft>
                <a:spcPct val="0"/>
              </a:spcAft>
              <a:defRPr>
                <a:solidFill>
                  <a:schemeClr val="tx1"/>
                </a:solidFill>
                <a:latin typeface="Calibri" pitchFamily="34" charset="0"/>
              </a:defRPr>
            </a:lvl7pPr>
            <a:lvl8pPr marL="3497694" indent="-233180" fontAlgn="base">
              <a:spcBef>
                <a:spcPct val="0"/>
              </a:spcBef>
              <a:spcAft>
                <a:spcPct val="0"/>
              </a:spcAft>
              <a:defRPr>
                <a:solidFill>
                  <a:schemeClr val="tx1"/>
                </a:solidFill>
                <a:latin typeface="Calibri" pitchFamily="34" charset="0"/>
              </a:defRPr>
            </a:lvl8pPr>
            <a:lvl9pPr marL="3964053" indent="-2331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FFF7BD-A241-4518-828B-B53CDFAA35DB}" type="slidenum">
              <a:rPr lang="en-US">
                <a:solidFill>
                  <a:prstClr val="black"/>
                </a:solidFill>
              </a:rPr>
              <a:pPr fontAlgn="base">
                <a:spcBef>
                  <a:spcPct val="0"/>
                </a:spcBef>
                <a:spcAft>
                  <a:spcPct val="0"/>
                </a:spcAft>
              </a:pPr>
              <a:t>8</a:t>
            </a:fld>
            <a:endParaRPr lang="en-US">
              <a:solidFill>
                <a:prstClr val="black"/>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10</a:t>
            </a:fld>
            <a:endParaRPr lang="en-US">
              <a:solidFill>
                <a:srgbClr val="000000"/>
              </a:solidFill>
            </a:endParaRPr>
          </a:p>
        </p:txBody>
      </p:sp>
      <p:sp>
        <p:nvSpPr>
          <p:cNvPr id="120835"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10</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11</a:t>
            </a:fld>
            <a:endParaRPr lang="en-US">
              <a:solidFill>
                <a:srgbClr val="000000"/>
              </a:solidFill>
            </a:endParaRPr>
          </a:p>
        </p:txBody>
      </p:sp>
      <p:sp>
        <p:nvSpPr>
          <p:cNvPr id="121859"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11</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In designing ODM we asked: What are the basic attributes to be associated with each single data value and how can these best be organized?  This involved community survey at a workshop and by email and based on the feedback received we came up with the ODM schema illustrated, published last year in WRR</a:t>
            </a:r>
          </a:p>
          <a:p>
            <a:r>
              <a:rPr lang="en-US" smtClean="0"/>
              <a:t>This is quite a detailed slide, but it is the entire schema.  Few database designs are simple enough to fit the entire schema on one slide.  This shows at the center the data values table and off to the sides, the ancillary or metadata tables that record.</a:t>
            </a:r>
          </a:p>
          <a:p>
            <a:endParaRPr lang="en-US" smtClean="0"/>
          </a:p>
          <a:p>
            <a:pPr eaLnBrk="1" hangingPunct="1"/>
            <a:endParaRPr lang="en-US" smtClean="0"/>
          </a:p>
        </p:txBody>
      </p:sp>
      <p:sp>
        <p:nvSpPr>
          <p:cNvPr id="69636" name="Slide Number Placeholder 3"/>
          <p:cNvSpPr>
            <a:spLocks noGrp="1"/>
          </p:cNvSpPr>
          <p:nvPr>
            <p:ph type="sldNum" sz="quarter" idx="5"/>
          </p:nvPr>
        </p:nvSpPr>
        <p:spPr>
          <a:noFill/>
        </p:spPr>
        <p:txBody>
          <a:bodyPr/>
          <a:lstStyle/>
          <a:p>
            <a:fld id="{1B737F82-BCD5-4793-9DD1-E9BF405FA491}" type="slidenum">
              <a:rPr lang="en-US">
                <a:solidFill>
                  <a:srgbClr val="000000"/>
                </a:solidFill>
              </a:rPr>
              <a:pPr/>
              <a:t>17</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6B1026B-547D-4F8A-89AA-58A457B0B6F1}" type="slidenum">
              <a:rPr lang="en-US">
                <a:solidFill>
                  <a:srgbClr val="000000"/>
                </a:solidFill>
              </a:rPr>
              <a:pPr/>
              <a:t>20</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992" y="4418702"/>
            <a:ext cx="5147945" cy="4189281"/>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47C683-4611-4CF5-98B7-8BB8D95C505E}" type="slidenum">
              <a:rPr lang="en-US">
                <a:solidFill>
                  <a:srgbClr val="000000"/>
                </a:solidFill>
              </a:rPr>
              <a:pPr/>
              <a:t>21</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700"/>
              <a:t>Discharge Derived from Gage Height</a:t>
            </a:r>
            <a:endParaRPr lang="en-US" smtClean="0"/>
          </a:p>
          <a:p>
            <a:endParaRPr lang="en-US" smtClean="0"/>
          </a:p>
          <a:p>
            <a:r>
              <a:rPr lang="en-US" smtClean="0"/>
              <a:t>Concepts:</a:t>
            </a:r>
          </a:p>
          <a:p>
            <a:r>
              <a:rPr lang="en-US" smtClean="0"/>
              <a:t>Data derived from other data – single data point derived from a single observation (discharge from stage)</a:t>
            </a:r>
          </a:p>
          <a:p>
            <a:r>
              <a:rPr lang="en-US" smtClean="0"/>
              <a:t>Data derived using a specific method (discharge from stage using rating curve)</a:t>
            </a:r>
          </a:p>
          <a:p>
            <a:endParaRPr lang="en-US" smtClean="0"/>
          </a:p>
          <a:p>
            <a:r>
              <a:rPr lang="en-US" smtClean="0"/>
              <a:t>Relationships:</a:t>
            </a:r>
          </a:p>
          <a:p>
            <a:r>
              <a:rPr lang="en-US" smtClean="0"/>
              <a:t>Relationships between Values table and DerivedFrom table on DerivedFromID and ValueID</a:t>
            </a:r>
          </a:p>
          <a:p>
            <a:r>
              <a:rPr lang="en-US" smtClean="0"/>
              <a:t>Relationship between Values table and Variables table on VariableID</a:t>
            </a:r>
          </a:p>
          <a:p>
            <a:r>
              <a:rPr lang="en-US" smtClean="0"/>
              <a:t>Relationship between Values table and Methods table on MethodID</a:t>
            </a:r>
          </a:p>
          <a:p>
            <a:r>
              <a:rPr lang="en-US" smtClean="0"/>
              <a:t>Relationship between Variables table and Units table on UnitID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DD75CBC-4A6A-46D1-8868-B213AC234B76}" type="slidenum">
              <a:rPr lang="en-US">
                <a:solidFill>
                  <a:srgbClr val="000000"/>
                </a:solidFill>
              </a:rPr>
              <a:pPr/>
              <a:t>22</a:t>
            </a:fld>
            <a:endParaRPr lang="en-US">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sz="700"/>
              <a:t>Water Chemistry From a Lake Profile</a:t>
            </a:r>
            <a:endParaRPr lang="en-US" smtClean="0"/>
          </a:p>
          <a:p>
            <a:endParaRPr lang="en-US" smtClean="0"/>
          </a:p>
          <a:p>
            <a:r>
              <a:rPr lang="en-US" smtClean="0"/>
              <a:t>Concepts:</a:t>
            </a:r>
          </a:p>
          <a:p>
            <a:r>
              <a:rPr lang="en-US" smtClean="0"/>
              <a:t>Grouped observations (all observations in one reservoir profile)</a:t>
            </a:r>
          </a:p>
          <a:p>
            <a:r>
              <a:rPr lang="en-US" smtClean="0"/>
              <a:t>Observations made using an offset (observations made at multiple depths below the surface of a reservoir)</a:t>
            </a:r>
          </a:p>
          <a:p>
            <a:r>
              <a:rPr lang="en-US" smtClean="0"/>
              <a:t>Observations made using a specific method (observations made using a particular field instrument)</a:t>
            </a:r>
          </a:p>
          <a:p>
            <a:endParaRPr lang="en-US" smtClean="0"/>
          </a:p>
          <a:p>
            <a:r>
              <a:rPr lang="en-US" smtClean="0"/>
              <a:t>Relationships:</a:t>
            </a:r>
          </a:p>
          <a:p>
            <a:r>
              <a:rPr lang="en-US" smtClean="0"/>
              <a:t>Relationship between Values table and the Variables table on VariableID</a:t>
            </a:r>
          </a:p>
          <a:p>
            <a:r>
              <a:rPr lang="en-US" smtClean="0"/>
              <a:t>Relationship between Values table and OffestTypes table on OffsetTypeID</a:t>
            </a:r>
          </a:p>
          <a:p>
            <a:r>
              <a:rPr lang="en-US" smtClean="0"/>
              <a:t>Relationship between Values table and Methods table on MethodID</a:t>
            </a:r>
          </a:p>
          <a:p>
            <a:r>
              <a:rPr lang="en-US" smtClean="0"/>
              <a:t>Relationship between Variables table and Units table on UnitID</a:t>
            </a:r>
          </a:p>
          <a:p>
            <a:r>
              <a:rPr lang="en-US" smtClean="0"/>
              <a:t>Relationship between GroupDescriptions table and Groups table on GroupID</a:t>
            </a:r>
          </a:p>
          <a:p>
            <a:r>
              <a:rPr lang="en-US" smtClean="0"/>
              <a:t>Relationship between OffsetTypes table and Units table on UnitID and OffsetUnitID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6334" y="8839014"/>
            <a:ext cx="3041968" cy="465296"/>
          </a:xfrm>
          <a:prstGeom prst="rect">
            <a:avLst/>
          </a:prstGeom>
          <a:noFill/>
          <a:ln w="9525">
            <a:noFill/>
            <a:miter lim="800000"/>
            <a:headEnd/>
            <a:tailEnd/>
          </a:ln>
        </p:spPr>
        <p:txBody>
          <a:bodyPr lIns="93262" tIns="46632" rIns="93262" bIns="46632"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25</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59570"/>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26149116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93548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3979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614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698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055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822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2186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42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3983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428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0645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249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062891"/>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34636788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FC648EF-25E5-4748-BDDF-DD2FF457A1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65612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76AC99-DB99-4F73-957D-848C1589ED0C}" type="datetimeFigureOut">
              <a:rPr lang="en-US">
                <a:solidFill>
                  <a:srgbClr val="000000"/>
                </a:solidFill>
              </a:rPr>
              <a:pPr/>
              <a:t>11/7/2012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8465D-EE66-43F2-A92C-13FC96276A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059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EDCC2A-EE4D-4765-A633-646EA4081D16}" type="datetimeFigureOut">
              <a:rPr lang="en-US">
                <a:solidFill>
                  <a:srgbClr val="000000"/>
                </a:solidFill>
              </a:rPr>
              <a:pPr/>
              <a:t>11/7/2012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D87990-F273-4C9E-AB74-CE87B827F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6196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A60ACC-FF5D-4BB8-B37F-598FCD050087}" type="datetimeFigureOut">
              <a:rPr lang="en-US">
                <a:solidFill>
                  <a:srgbClr val="000000"/>
                </a:solidFill>
              </a:rPr>
              <a:pPr/>
              <a:t>11/7/2012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457CB-8B6C-467E-9B2D-A221239D12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741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4CA0C-9650-4BCB-ADF6-9992B98FE9CA}" type="slidenum">
              <a:rPr lang="en-US"/>
              <a:pPr>
                <a:defRPr/>
              </a:pPr>
              <a:t>‹#›</a:t>
            </a:fld>
            <a:endParaRPr lang="en-US"/>
          </a:p>
        </p:txBody>
      </p:sp>
    </p:spTree>
    <p:extLst>
      <p:ext uri="{BB962C8B-B14F-4D97-AF65-F5344CB8AC3E}">
        <p14:creationId xmlns:p14="http://schemas.microsoft.com/office/powerpoint/2010/main" val="3617336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05490F9A-9612-4F67-B812-CB2B087FC684}" type="datetimeFigureOut">
              <a:rPr lang="en-US">
                <a:solidFill>
                  <a:srgbClr val="000000"/>
                </a:solidFill>
              </a:rPr>
              <a:pPr/>
              <a:t>11/7/2012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CC706F-1BE6-4ED9-B983-E6C34897E3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4174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B51D1C1-E7BD-4E94-9EF9-75045FF5A923}" type="datetimeFigureOut">
              <a:rPr lang="en-US">
                <a:solidFill>
                  <a:srgbClr val="000000"/>
                </a:solidFill>
              </a:rPr>
              <a:pPr/>
              <a:t>11/7/2012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CC19E5-5309-4F71-9ACB-8C2842DCB5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9020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DEEEB22-D6A1-40E6-B31A-014617080F8B}" type="datetimeFigureOut">
              <a:rPr lang="en-US">
                <a:solidFill>
                  <a:srgbClr val="000000"/>
                </a:solidFill>
              </a:rPr>
              <a:pPr/>
              <a:t>11/7/2012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F0ED50-1768-458A-B9C4-61D9EC7BCC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9420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77C020E-990B-40D0-8E36-20B3E52566E9}" type="datetimeFigureOut">
              <a:rPr lang="en-US">
                <a:solidFill>
                  <a:srgbClr val="000000"/>
                </a:solidFill>
              </a:rPr>
              <a:pPr/>
              <a:t>11/7/2012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B6698E-DB32-4498-94DC-28A408F94D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242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B496B6-F83E-4B56-B5B5-EEDD492AD46E}" type="datetimeFigureOut">
              <a:rPr lang="en-US">
                <a:solidFill>
                  <a:srgbClr val="000000"/>
                </a:solidFill>
              </a:rPr>
              <a:pPr/>
              <a:t>11/7/2012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C5512D-9526-4BFA-8AD8-7C5671649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2925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AD7033-AD5F-4BFE-A95B-C3CA652F0722}" type="datetimeFigureOut">
              <a:rPr lang="en-US">
                <a:solidFill>
                  <a:srgbClr val="000000"/>
                </a:solidFill>
              </a:rPr>
              <a:pPr/>
              <a:t>11/7/2012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8D4B81-2800-4F8E-B5E2-538E9FBC0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4335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6FE16-B616-4459-908A-5F43D789E356}" type="datetimeFigureOut">
              <a:rPr lang="en-US">
                <a:solidFill>
                  <a:srgbClr val="000000"/>
                </a:solidFill>
              </a:rPr>
              <a:pPr/>
              <a:t>11/7/2012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0D3462-C528-4396-8D65-22B21B709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6405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E5AC45-C713-4C41-AD83-D0702B3A1BA9}" type="datetimeFigureOut">
              <a:rPr lang="en-US">
                <a:solidFill>
                  <a:srgbClr val="000000"/>
                </a:solidFill>
              </a:rPr>
              <a:pPr/>
              <a:t>11/7/2012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12285-137E-4466-AC5A-B4CCC6204D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9269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B265FE-A8A6-429B-81A6-6A59EB93C478}" type="slidenum">
              <a:rPr lang="en-US"/>
              <a:pPr>
                <a:defRPr/>
              </a:pPr>
              <a:t>‹#›</a:t>
            </a:fld>
            <a:endParaRPr lang="en-US"/>
          </a:p>
        </p:txBody>
      </p:sp>
    </p:spTree>
    <p:extLst>
      <p:ext uri="{BB962C8B-B14F-4D97-AF65-F5344CB8AC3E}">
        <p14:creationId xmlns:p14="http://schemas.microsoft.com/office/powerpoint/2010/main" val="39318545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9B348F-2448-4758-B72D-54BCA7B5E305}" type="slidenum">
              <a:rPr lang="en-US"/>
              <a:pPr>
                <a:defRPr/>
              </a:pPr>
              <a:t>‹#›</a:t>
            </a:fld>
            <a:endParaRPr lang="en-US"/>
          </a:p>
        </p:txBody>
      </p:sp>
    </p:spTree>
    <p:extLst>
      <p:ext uri="{BB962C8B-B14F-4D97-AF65-F5344CB8AC3E}">
        <p14:creationId xmlns:p14="http://schemas.microsoft.com/office/powerpoint/2010/main" val="2726906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8A795-AD7C-4CAC-87FE-2F9DF88F3B3A}" type="slidenum">
              <a:rPr lang="en-US"/>
              <a:pPr>
                <a:defRPr/>
              </a:pPr>
              <a:t>‹#›</a:t>
            </a:fld>
            <a:endParaRPr lang="en-US"/>
          </a:p>
        </p:txBody>
      </p:sp>
    </p:spTree>
    <p:extLst>
      <p:ext uri="{BB962C8B-B14F-4D97-AF65-F5344CB8AC3E}">
        <p14:creationId xmlns:p14="http://schemas.microsoft.com/office/powerpoint/2010/main" val="22851734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9E77B-F5DC-406A-9434-A28D83E2FEB8}" type="slidenum">
              <a:rPr lang="en-US"/>
              <a:pPr>
                <a:defRPr/>
              </a:pPr>
              <a:t>‹#›</a:t>
            </a:fld>
            <a:endParaRPr lang="en-US"/>
          </a:p>
        </p:txBody>
      </p:sp>
    </p:spTree>
    <p:extLst>
      <p:ext uri="{BB962C8B-B14F-4D97-AF65-F5344CB8AC3E}">
        <p14:creationId xmlns:p14="http://schemas.microsoft.com/office/powerpoint/2010/main" val="317206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461E-65E6-45F8-844E-43F778B1A4AD}" type="slidenum">
              <a:rPr lang="en-US"/>
              <a:pPr>
                <a:defRPr/>
              </a:pPr>
              <a:t>‹#›</a:t>
            </a:fld>
            <a:endParaRPr lang="en-US"/>
          </a:p>
        </p:txBody>
      </p:sp>
    </p:spTree>
    <p:extLst>
      <p:ext uri="{BB962C8B-B14F-4D97-AF65-F5344CB8AC3E}">
        <p14:creationId xmlns:p14="http://schemas.microsoft.com/office/powerpoint/2010/main" val="40793939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CD8CA4-7CD7-4560-B1F0-4F15F9DA73CA}" type="slidenum">
              <a:rPr lang="en-US"/>
              <a:pPr>
                <a:defRPr/>
              </a:pPr>
              <a:t>‹#›</a:t>
            </a:fld>
            <a:endParaRPr lang="en-US"/>
          </a:p>
        </p:txBody>
      </p:sp>
    </p:spTree>
    <p:extLst>
      <p:ext uri="{BB962C8B-B14F-4D97-AF65-F5344CB8AC3E}">
        <p14:creationId xmlns:p14="http://schemas.microsoft.com/office/powerpoint/2010/main" val="25400742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EF880D-2D2C-46DC-AD91-B715254CDADB}" type="slidenum">
              <a:rPr lang="en-US"/>
              <a:pPr>
                <a:defRPr/>
              </a:pPr>
              <a:t>‹#›</a:t>
            </a:fld>
            <a:endParaRPr lang="en-US"/>
          </a:p>
        </p:txBody>
      </p:sp>
    </p:spTree>
    <p:extLst>
      <p:ext uri="{BB962C8B-B14F-4D97-AF65-F5344CB8AC3E}">
        <p14:creationId xmlns:p14="http://schemas.microsoft.com/office/powerpoint/2010/main" val="22439172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C91A01-7E31-4B3C-B538-620F5271645E}" type="slidenum">
              <a:rPr lang="en-US"/>
              <a:pPr>
                <a:defRPr/>
              </a:pPr>
              <a:t>‹#›</a:t>
            </a:fld>
            <a:endParaRPr lang="en-US"/>
          </a:p>
        </p:txBody>
      </p:sp>
    </p:spTree>
    <p:extLst>
      <p:ext uri="{BB962C8B-B14F-4D97-AF65-F5344CB8AC3E}">
        <p14:creationId xmlns:p14="http://schemas.microsoft.com/office/powerpoint/2010/main" val="2019232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E2C5D7-0FA4-42B8-85BE-7BF19DEB5A04}" type="slidenum">
              <a:rPr lang="en-US"/>
              <a:pPr>
                <a:defRPr/>
              </a:pPr>
              <a:t>‹#›</a:t>
            </a:fld>
            <a:endParaRPr lang="en-US"/>
          </a:p>
        </p:txBody>
      </p:sp>
    </p:spTree>
    <p:extLst>
      <p:ext uri="{BB962C8B-B14F-4D97-AF65-F5344CB8AC3E}">
        <p14:creationId xmlns:p14="http://schemas.microsoft.com/office/powerpoint/2010/main" val="1153298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261A6C-A248-4B8C-AA57-17B201B9113C}" type="slidenum">
              <a:rPr lang="en-US"/>
              <a:pPr>
                <a:defRPr/>
              </a:pPr>
              <a:t>‹#›</a:t>
            </a:fld>
            <a:endParaRPr lang="en-US"/>
          </a:p>
        </p:txBody>
      </p:sp>
    </p:spTree>
    <p:extLst>
      <p:ext uri="{BB962C8B-B14F-4D97-AF65-F5344CB8AC3E}">
        <p14:creationId xmlns:p14="http://schemas.microsoft.com/office/powerpoint/2010/main" val="29665975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E483B-F505-4857-8C0C-3420219D3988}" type="slidenum">
              <a:rPr lang="en-US"/>
              <a:pPr>
                <a:defRPr/>
              </a:pPr>
              <a:t>‹#›</a:t>
            </a:fld>
            <a:endParaRPr lang="en-US"/>
          </a:p>
        </p:txBody>
      </p:sp>
    </p:spTree>
    <p:extLst>
      <p:ext uri="{BB962C8B-B14F-4D97-AF65-F5344CB8AC3E}">
        <p14:creationId xmlns:p14="http://schemas.microsoft.com/office/powerpoint/2010/main" val="1913041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2F0FC1-70A5-4696-AD07-4EEE80109D9E}" type="slidenum">
              <a:rPr lang="en-US"/>
              <a:pPr>
                <a:defRPr/>
              </a:pPr>
              <a:t>‹#›</a:t>
            </a:fld>
            <a:endParaRPr lang="en-US"/>
          </a:p>
        </p:txBody>
      </p:sp>
    </p:spTree>
    <p:extLst>
      <p:ext uri="{BB962C8B-B14F-4D97-AF65-F5344CB8AC3E}">
        <p14:creationId xmlns:p14="http://schemas.microsoft.com/office/powerpoint/2010/main" val="17324166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10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2BB2-6293-40A0-9890-C93DE15DB903}" type="slidenum">
              <a:rPr lang="en-US"/>
              <a:pPr>
                <a:defRPr/>
              </a:pPr>
              <a:t>‹#›</a:t>
            </a:fld>
            <a:endParaRPr lang="en-US"/>
          </a:p>
        </p:txBody>
      </p:sp>
    </p:spTree>
    <p:extLst>
      <p:ext uri="{BB962C8B-B14F-4D97-AF65-F5344CB8AC3E}">
        <p14:creationId xmlns:p14="http://schemas.microsoft.com/office/powerpoint/2010/main" val="34149509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8049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5549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1641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320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3795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1536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1128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778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81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746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DFE98-144B-4090-B537-D69BBCA896E0}" type="slidenum">
              <a:rPr lang="en-US"/>
              <a:pPr>
                <a:defRPr/>
              </a:pPr>
              <a:t>‹#›</a:t>
            </a:fld>
            <a:endParaRPr lang="en-US"/>
          </a:p>
        </p:txBody>
      </p:sp>
    </p:spTree>
    <p:extLst>
      <p:ext uri="{BB962C8B-B14F-4D97-AF65-F5344CB8AC3E}">
        <p14:creationId xmlns:p14="http://schemas.microsoft.com/office/powerpoint/2010/main" val="10744058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E9304-8487-4035-9709-8CA070B065C1}" type="slidenum">
              <a:rPr lang="en-US"/>
              <a:pPr>
                <a:defRPr/>
              </a:pPr>
              <a:t>‹#›</a:t>
            </a:fld>
            <a:endParaRPr lang="en-US"/>
          </a:p>
        </p:txBody>
      </p:sp>
    </p:spTree>
    <p:extLst>
      <p:ext uri="{BB962C8B-B14F-4D97-AF65-F5344CB8AC3E}">
        <p14:creationId xmlns:p14="http://schemas.microsoft.com/office/powerpoint/2010/main" val="42256275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59D8DB-853C-47FB-9846-8E7561ACD3C0}" type="slidenum">
              <a:rPr lang="en-US"/>
              <a:pPr>
                <a:defRPr/>
              </a:pPr>
              <a:t>‹#›</a:t>
            </a:fld>
            <a:endParaRPr lang="en-US"/>
          </a:p>
        </p:txBody>
      </p:sp>
    </p:spTree>
    <p:extLst>
      <p:ext uri="{BB962C8B-B14F-4D97-AF65-F5344CB8AC3E}">
        <p14:creationId xmlns:p14="http://schemas.microsoft.com/office/powerpoint/2010/main" val="42380034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18886E-9F28-4D41-AC1F-A346A143FF27}" type="slidenum">
              <a:rPr lang="en-US"/>
              <a:pPr>
                <a:defRPr/>
              </a:pPr>
              <a:t>‹#›</a:t>
            </a:fld>
            <a:endParaRPr lang="en-US"/>
          </a:p>
        </p:txBody>
      </p:sp>
    </p:spTree>
    <p:extLst>
      <p:ext uri="{BB962C8B-B14F-4D97-AF65-F5344CB8AC3E}">
        <p14:creationId xmlns:p14="http://schemas.microsoft.com/office/powerpoint/2010/main" val="36045122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16536-F717-4494-B9B7-FBB2C2451FD9}" type="slidenum">
              <a:rPr lang="en-US"/>
              <a:pPr>
                <a:defRPr/>
              </a:pPr>
              <a:t>‹#›</a:t>
            </a:fld>
            <a:endParaRPr lang="en-US"/>
          </a:p>
        </p:txBody>
      </p:sp>
    </p:spTree>
    <p:extLst>
      <p:ext uri="{BB962C8B-B14F-4D97-AF65-F5344CB8AC3E}">
        <p14:creationId xmlns:p14="http://schemas.microsoft.com/office/powerpoint/2010/main" val="21657179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AB498C-79A0-439E-B76F-54671E444324}" type="slidenum">
              <a:rPr lang="en-US"/>
              <a:pPr>
                <a:defRPr/>
              </a:pPr>
              <a:t>‹#›</a:t>
            </a:fld>
            <a:endParaRPr lang="en-US"/>
          </a:p>
        </p:txBody>
      </p:sp>
    </p:spTree>
    <p:extLst>
      <p:ext uri="{BB962C8B-B14F-4D97-AF65-F5344CB8AC3E}">
        <p14:creationId xmlns:p14="http://schemas.microsoft.com/office/powerpoint/2010/main" val="26543911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ADD59C-4A92-414F-8AC3-34E6A91A8EAB}" type="slidenum">
              <a:rPr lang="en-US"/>
              <a:pPr>
                <a:defRPr/>
              </a:pPr>
              <a:t>‹#›</a:t>
            </a:fld>
            <a:endParaRPr lang="en-US"/>
          </a:p>
        </p:txBody>
      </p:sp>
    </p:spTree>
    <p:extLst>
      <p:ext uri="{BB962C8B-B14F-4D97-AF65-F5344CB8AC3E}">
        <p14:creationId xmlns:p14="http://schemas.microsoft.com/office/powerpoint/2010/main" val="13669567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671FE5C-33E6-4CAC-A093-87EE9C33F0CA}" type="slidenum">
              <a:rPr lang="en-US"/>
              <a:pPr>
                <a:defRPr/>
              </a:pPr>
              <a:t>‹#›</a:t>
            </a:fld>
            <a:endParaRPr lang="en-US"/>
          </a:p>
        </p:txBody>
      </p:sp>
    </p:spTree>
    <p:extLst>
      <p:ext uri="{BB962C8B-B14F-4D97-AF65-F5344CB8AC3E}">
        <p14:creationId xmlns:p14="http://schemas.microsoft.com/office/powerpoint/2010/main" val="30491121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EEC175-5F05-4A11-B2F1-0E6447C0DCDF}" type="slidenum">
              <a:rPr lang="en-US"/>
              <a:pPr>
                <a:defRPr/>
              </a:pPr>
              <a:t>‹#›</a:t>
            </a:fld>
            <a:endParaRPr lang="en-US"/>
          </a:p>
        </p:txBody>
      </p:sp>
    </p:spTree>
    <p:extLst>
      <p:ext uri="{BB962C8B-B14F-4D97-AF65-F5344CB8AC3E}">
        <p14:creationId xmlns:p14="http://schemas.microsoft.com/office/powerpoint/2010/main" val="33905602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0FB102-6B0B-4B64-8BEB-70CEEC779CD8}" type="slidenum">
              <a:rPr lang="en-US"/>
              <a:pPr>
                <a:defRPr/>
              </a:pPr>
              <a:t>‹#›</a:t>
            </a:fld>
            <a:endParaRPr lang="en-US"/>
          </a:p>
        </p:txBody>
      </p:sp>
    </p:spTree>
    <p:extLst>
      <p:ext uri="{BB962C8B-B14F-4D97-AF65-F5344CB8AC3E}">
        <p14:creationId xmlns:p14="http://schemas.microsoft.com/office/powerpoint/2010/main" val="1427080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828F04-267F-450D-BF4E-FF304B3FE15D}" type="slidenum">
              <a:rPr lang="en-US"/>
              <a:pPr>
                <a:defRPr/>
              </a:pPr>
              <a:t>‹#›</a:t>
            </a:fld>
            <a:endParaRPr lang="en-US"/>
          </a:p>
        </p:txBody>
      </p:sp>
    </p:spTree>
    <p:extLst>
      <p:ext uri="{BB962C8B-B14F-4D97-AF65-F5344CB8AC3E}">
        <p14:creationId xmlns:p14="http://schemas.microsoft.com/office/powerpoint/2010/main" val="1478231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18DAF-C535-4B19-82E1-BAE8A61BDE98}" type="slidenum">
              <a:rPr lang="en-US"/>
              <a:pPr>
                <a:defRPr/>
              </a:pPr>
              <a:t>‹#›</a:t>
            </a:fld>
            <a:endParaRPr lang="en-US"/>
          </a:p>
        </p:txBody>
      </p:sp>
    </p:spTree>
    <p:extLst>
      <p:ext uri="{BB962C8B-B14F-4D97-AF65-F5344CB8AC3E}">
        <p14:creationId xmlns:p14="http://schemas.microsoft.com/office/powerpoint/2010/main" val="29308648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24C105-7E67-4D7E-9D18-A09BB4E8100B}" type="slidenum">
              <a:rPr lang="en-US"/>
              <a:pPr>
                <a:defRPr/>
              </a:pPr>
              <a:t>‹#›</a:t>
            </a:fld>
            <a:endParaRPr lang="en-US"/>
          </a:p>
        </p:txBody>
      </p:sp>
    </p:spTree>
    <p:extLst>
      <p:ext uri="{BB962C8B-B14F-4D97-AF65-F5344CB8AC3E}">
        <p14:creationId xmlns:p14="http://schemas.microsoft.com/office/powerpoint/2010/main" val="6453763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31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846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4893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2328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0954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1864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0051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6636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354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3658E-F7DE-44E1-8BC5-A6E31B95003C}" type="slidenum">
              <a:rPr lang="en-US"/>
              <a:pPr>
                <a:defRPr/>
              </a:pPr>
              <a:t>‹#›</a:t>
            </a:fld>
            <a:endParaRPr lang="en-US"/>
          </a:p>
        </p:txBody>
      </p:sp>
    </p:spTree>
    <p:extLst>
      <p:ext uri="{BB962C8B-B14F-4D97-AF65-F5344CB8AC3E}">
        <p14:creationId xmlns:p14="http://schemas.microsoft.com/office/powerpoint/2010/main" val="9792696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5265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7585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666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7473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0804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4169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2196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9816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8470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578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C64BDD-7282-4636-B96B-2C905E39072A}" type="slidenum">
              <a:rPr lang="en-US"/>
              <a:pPr>
                <a:defRPr/>
              </a:pPr>
              <a:t>‹#›</a:t>
            </a:fld>
            <a:endParaRPr lang="en-US"/>
          </a:p>
        </p:txBody>
      </p:sp>
    </p:spTree>
    <p:extLst>
      <p:ext uri="{BB962C8B-B14F-4D97-AF65-F5344CB8AC3E}">
        <p14:creationId xmlns:p14="http://schemas.microsoft.com/office/powerpoint/2010/main" val="15808092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472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49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923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209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0002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1808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6517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1855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6699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324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DDAA0-03C4-4BDB-9EFB-3248F9ED4C26}" type="slidenum">
              <a:rPr lang="en-US"/>
              <a:pPr>
                <a:defRPr/>
              </a:pPr>
              <a:t>‹#›</a:t>
            </a:fld>
            <a:endParaRPr lang="en-US"/>
          </a:p>
        </p:txBody>
      </p:sp>
    </p:spTree>
    <p:extLst>
      <p:ext uri="{BB962C8B-B14F-4D97-AF65-F5344CB8AC3E}">
        <p14:creationId xmlns:p14="http://schemas.microsoft.com/office/powerpoint/2010/main" val="3762759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4940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3404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9699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7722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650446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55167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824172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84086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30579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196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9198CF-06F0-4FDF-92A3-386BF99069F1}" type="slidenum">
              <a:rPr lang="en-US"/>
              <a:pPr>
                <a:defRPr/>
              </a:pPr>
              <a:t>‹#›</a:t>
            </a:fld>
            <a:endParaRPr lang="en-US"/>
          </a:p>
        </p:txBody>
      </p:sp>
    </p:spTree>
    <p:extLst>
      <p:ext uri="{BB962C8B-B14F-4D97-AF65-F5344CB8AC3E}">
        <p14:creationId xmlns:p14="http://schemas.microsoft.com/office/powerpoint/2010/main" val="4107144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6808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64345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21516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2610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335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F3BB7-64DB-47E2-9CA0-AD2C910A81F6}" type="slidenum">
              <a:rPr lang="en-US"/>
              <a:pPr>
                <a:defRPr/>
              </a:pPr>
              <a:t>‹#›</a:t>
            </a:fld>
            <a:endParaRPr lang="en-US"/>
          </a:p>
        </p:txBody>
      </p:sp>
    </p:spTree>
    <p:extLst>
      <p:ext uri="{BB962C8B-B14F-4D97-AF65-F5344CB8AC3E}">
        <p14:creationId xmlns:p14="http://schemas.microsoft.com/office/powerpoint/2010/main" val="1532917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ED08D-A7CB-4A54-A83E-7462BF04FE85}" type="slidenum">
              <a:rPr lang="en-US"/>
              <a:pPr>
                <a:defRPr/>
              </a:pPr>
              <a:t>‹#›</a:t>
            </a:fld>
            <a:endParaRPr lang="en-US"/>
          </a:p>
        </p:txBody>
      </p:sp>
    </p:spTree>
    <p:extLst>
      <p:ext uri="{BB962C8B-B14F-4D97-AF65-F5344CB8AC3E}">
        <p14:creationId xmlns:p14="http://schemas.microsoft.com/office/powerpoint/2010/main" val="345403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EBA92-1312-470E-A989-7629A7A418EB}" type="slidenum">
              <a:rPr lang="en-US"/>
              <a:pPr>
                <a:defRPr/>
              </a:pPr>
              <a:t>‹#›</a:t>
            </a:fld>
            <a:endParaRPr lang="en-US"/>
          </a:p>
        </p:txBody>
      </p:sp>
    </p:spTree>
    <p:extLst>
      <p:ext uri="{BB962C8B-B14F-4D97-AF65-F5344CB8AC3E}">
        <p14:creationId xmlns:p14="http://schemas.microsoft.com/office/powerpoint/2010/main" val="3274782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A81B29-DC92-4E91-8264-8CD95EEF3877}" type="slidenum">
              <a:rPr lang="en-US"/>
              <a:pPr>
                <a:defRPr/>
              </a:pPr>
              <a:t>‹#›</a:t>
            </a:fld>
            <a:endParaRPr lang="en-US"/>
          </a:p>
        </p:txBody>
      </p:sp>
    </p:spTree>
    <p:extLst>
      <p:ext uri="{BB962C8B-B14F-4D97-AF65-F5344CB8AC3E}">
        <p14:creationId xmlns:p14="http://schemas.microsoft.com/office/powerpoint/2010/main" val="3645904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40159-C7A0-4970-8716-07E98010BFE7}" type="slidenum">
              <a:rPr lang="en-US"/>
              <a:pPr>
                <a:defRPr/>
              </a:pPr>
              <a:t>‹#›</a:t>
            </a:fld>
            <a:endParaRPr lang="en-US"/>
          </a:p>
        </p:txBody>
      </p:sp>
    </p:spTree>
    <p:extLst>
      <p:ext uri="{BB962C8B-B14F-4D97-AF65-F5344CB8AC3E}">
        <p14:creationId xmlns:p14="http://schemas.microsoft.com/office/powerpoint/2010/main" val="4069149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7359D-79B3-45D7-9663-0AE4D8401E8B}" type="slidenum">
              <a:rPr lang="en-US"/>
              <a:pPr>
                <a:defRPr/>
              </a:pPr>
              <a:t>‹#›</a:t>
            </a:fld>
            <a:endParaRPr lang="en-US"/>
          </a:p>
        </p:txBody>
      </p:sp>
    </p:spTree>
    <p:extLst>
      <p:ext uri="{BB962C8B-B14F-4D97-AF65-F5344CB8AC3E}">
        <p14:creationId xmlns:p14="http://schemas.microsoft.com/office/powerpoint/2010/main" val="2235801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84260A-445F-467F-8698-4509214D9F42}" type="slidenum">
              <a:rPr lang="en-US"/>
              <a:pPr>
                <a:defRPr/>
              </a:pPr>
              <a:t>‹#›</a:t>
            </a:fld>
            <a:endParaRPr lang="en-US"/>
          </a:p>
        </p:txBody>
      </p:sp>
    </p:spTree>
    <p:extLst>
      <p:ext uri="{BB962C8B-B14F-4D97-AF65-F5344CB8AC3E}">
        <p14:creationId xmlns:p14="http://schemas.microsoft.com/office/powerpoint/2010/main" val="88318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A91BC-C0A4-418C-8CB2-A06A34C6B452}" type="slidenum">
              <a:rPr lang="en-US"/>
              <a:pPr>
                <a:defRPr/>
              </a:pPr>
              <a:t>‹#›</a:t>
            </a:fld>
            <a:endParaRPr lang="en-US"/>
          </a:p>
        </p:txBody>
      </p:sp>
    </p:spTree>
    <p:extLst>
      <p:ext uri="{BB962C8B-B14F-4D97-AF65-F5344CB8AC3E}">
        <p14:creationId xmlns:p14="http://schemas.microsoft.com/office/powerpoint/2010/main" val="285281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9F9525-866E-49B9-BBFA-2119D3747A36}" type="slidenum">
              <a:rPr lang="en-US"/>
              <a:pPr>
                <a:defRPr/>
              </a:pPr>
              <a:t>‹#›</a:t>
            </a:fld>
            <a:endParaRPr lang="en-US"/>
          </a:p>
        </p:txBody>
      </p:sp>
    </p:spTree>
    <p:extLst>
      <p:ext uri="{BB962C8B-B14F-4D97-AF65-F5344CB8AC3E}">
        <p14:creationId xmlns:p14="http://schemas.microsoft.com/office/powerpoint/2010/main" val="46432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7781-E4BE-4892-A348-88A217CEE822}" type="slidenum">
              <a:rPr lang="en-US"/>
              <a:pPr>
                <a:defRPr/>
              </a:pPr>
              <a:t>‹#›</a:t>
            </a:fld>
            <a:endParaRPr lang="en-US"/>
          </a:p>
        </p:txBody>
      </p:sp>
    </p:spTree>
    <p:extLst>
      <p:ext uri="{BB962C8B-B14F-4D97-AF65-F5344CB8AC3E}">
        <p14:creationId xmlns:p14="http://schemas.microsoft.com/office/powerpoint/2010/main" val="95830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B3229-B053-48CD-95FB-C5EB75B98113}" type="slidenum">
              <a:rPr lang="en-US"/>
              <a:pPr>
                <a:defRPr/>
              </a:pPr>
              <a:t>‹#›</a:t>
            </a:fld>
            <a:endParaRPr lang="en-US"/>
          </a:p>
        </p:txBody>
      </p:sp>
    </p:spTree>
    <p:extLst>
      <p:ext uri="{BB962C8B-B14F-4D97-AF65-F5344CB8AC3E}">
        <p14:creationId xmlns:p14="http://schemas.microsoft.com/office/powerpoint/2010/main" val="866101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2911-7594-4EEA-BC78-5EAA60A8C3E5}" type="slidenum">
              <a:rPr lang="en-US"/>
              <a:pPr>
                <a:defRPr/>
              </a:pPr>
              <a:t>‹#›</a:t>
            </a:fld>
            <a:endParaRPr lang="en-US"/>
          </a:p>
        </p:txBody>
      </p:sp>
    </p:spTree>
    <p:extLst>
      <p:ext uri="{BB962C8B-B14F-4D97-AF65-F5344CB8AC3E}">
        <p14:creationId xmlns:p14="http://schemas.microsoft.com/office/powerpoint/2010/main" val="3696950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A3818-C753-41E3-A19D-C7EB2A0A8658}" type="slidenum">
              <a:rPr lang="en-US"/>
              <a:pPr>
                <a:defRPr/>
              </a:pPr>
              <a:t>‹#›</a:t>
            </a:fld>
            <a:endParaRPr lang="en-US"/>
          </a:p>
        </p:txBody>
      </p:sp>
    </p:spTree>
    <p:extLst>
      <p:ext uri="{BB962C8B-B14F-4D97-AF65-F5344CB8AC3E}">
        <p14:creationId xmlns:p14="http://schemas.microsoft.com/office/powerpoint/2010/main" val="3043415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B55AE-B1BF-47F6-B912-E84890B6DA95}" type="slidenum">
              <a:rPr lang="en-US"/>
              <a:pPr>
                <a:defRPr/>
              </a:pPr>
              <a:t>‹#›</a:t>
            </a:fld>
            <a:endParaRPr lang="en-US"/>
          </a:p>
        </p:txBody>
      </p:sp>
    </p:spTree>
    <p:extLst>
      <p:ext uri="{BB962C8B-B14F-4D97-AF65-F5344CB8AC3E}">
        <p14:creationId xmlns:p14="http://schemas.microsoft.com/office/powerpoint/2010/main" val="743733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D81DB-0EB5-4CB1-A040-11766073CBFB}" type="slidenum">
              <a:rPr lang="en-US"/>
              <a:pPr>
                <a:defRPr/>
              </a:pPr>
              <a:t>‹#›</a:t>
            </a:fld>
            <a:endParaRPr lang="en-US"/>
          </a:p>
        </p:txBody>
      </p:sp>
    </p:spTree>
    <p:extLst>
      <p:ext uri="{BB962C8B-B14F-4D97-AF65-F5344CB8AC3E}">
        <p14:creationId xmlns:p14="http://schemas.microsoft.com/office/powerpoint/2010/main" val="2765015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EB943-F226-4E86-8E1D-A2543D0AEE21}" type="slidenum">
              <a:rPr lang="en-US"/>
              <a:pPr>
                <a:defRPr/>
              </a:pPr>
              <a:t>‹#›</a:t>
            </a:fld>
            <a:endParaRPr lang="en-US"/>
          </a:p>
        </p:txBody>
      </p:sp>
    </p:spTree>
    <p:extLst>
      <p:ext uri="{BB962C8B-B14F-4D97-AF65-F5344CB8AC3E}">
        <p14:creationId xmlns:p14="http://schemas.microsoft.com/office/powerpoint/2010/main" val="189686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683A36-2A86-407B-8297-322CEC017673}" type="slidenum">
              <a:rPr lang="en-US"/>
              <a:pPr>
                <a:defRPr/>
              </a:pPr>
              <a:t>‹#›</a:t>
            </a:fld>
            <a:endParaRPr lang="en-US"/>
          </a:p>
        </p:txBody>
      </p:sp>
    </p:spTree>
    <p:extLst>
      <p:ext uri="{BB962C8B-B14F-4D97-AF65-F5344CB8AC3E}">
        <p14:creationId xmlns:p14="http://schemas.microsoft.com/office/powerpoint/2010/main" val="266010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53A48-E221-4E60-A678-B9946F24FCD3}" type="slidenum">
              <a:rPr lang="en-US"/>
              <a:pPr>
                <a:defRPr/>
              </a:pPr>
              <a:t>‹#›</a:t>
            </a:fld>
            <a:endParaRPr lang="en-US"/>
          </a:p>
        </p:txBody>
      </p:sp>
    </p:spTree>
    <p:extLst>
      <p:ext uri="{BB962C8B-B14F-4D97-AF65-F5344CB8AC3E}">
        <p14:creationId xmlns:p14="http://schemas.microsoft.com/office/powerpoint/2010/main" val="1649731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75F5F-DFC7-4C04-9A33-130E4BE4E756}" type="slidenum">
              <a:rPr lang="en-US"/>
              <a:pPr>
                <a:defRPr/>
              </a:pPr>
              <a:t>‹#›</a:t>
            </a:fld>
            <a:endParaRPr lang="en-US"/>
          </a:p>
        </p:txBody>
      </p:sp>
    </p:spTree>
    <p:extLst>
      <p:ext uri="{BB962C8B-B14F-4D97-AF65-F5344CB8AC3E}">
        <p14:creationId xmlns:p14="http://schemas.microsoft.com/office/powerpoint/2010/main" val="354631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C6585A-504C-489E-A7DA-0591ED88EA62}" type="slidenum">
              <a:rPr lang="en-US"/>
              <a:pPr>
                <a:defRPr/>
              </a:pPr>
              <a:t>‹#›</a:t>
            </a:fld>
            <a:endParaRPr lang="en-US"/>
          </a:p>
        </p:txBody>
      </p:sp>
    </p:spTree>
    <p:extLst>
      <p:ext uri="{BB962C8B-B14F-4D97-AF65-F5344CB8AC3E}">
        <p14:creationId xmlns:p14="http://schemas.microsoft.com/office/powerpoint/2010/main" val="587783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C88A0-677F-46D7-815C-424222177E19}" type="slidenum">
              <a:rPr lang="en-US"/>
              <a:pPr>
                <a:defRPr/>
              </a:pPr>
              <a:t>‹#›</a:t>
            </a:fld>
            <a:endParaRPr lang="en-US"/>
          </a:p>
        </p:txBody>
      </p:sp>
    </p:spTree>
    <p:extLst>
      <p:ext uri="{BB962C8B-B14F-4D97-AF65-F5344CB8AC3E}">
        <p14:creationId xmlns:p14="http://schemas.microsoft.com/office/powerpoint/2010/main" val="2597856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58797-C9FE-4C84-9D41-DD3795801D37}" type="slidenum">
              <a:rPr lang="en-US"/>
              <a:pPr>
                <a:defRPr/>
              </a:pPr>
              <a:t>‹#›</a:t>
            </a:fld>
            <a:endParaRPr lang="en-US"/>
          </a:p>
        </p:txBody>
      </p:sp>
    </p:spTree>
    <p:extLst>
      <p:ext uri="{BB962C8B-B14F-4D97-AF65-F5344CB8AC3E}">
        <p14:creationId xmlns:p14="http://schemas.microsoft.com/office/powerpoint/2010/main" val="134888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D9393-7560-4716-9F88-12A1A4608403}" type="slidenum">
              <a:rPr lang="en-US"/>
              <a:pPr>
                <a:defRPr/>
              </a:pPr>
              <a:t>‹#›</a:t>
            </a:fld>
            <a:endParaRPr lang="en-US"/>
          </a:p>
        </p:txBody>
      </p:sp>
    </p:spTree>
    <p:extLst>
      <p:ext uri="{BB962C8B-B14F-4D97-AF65-F5344CB8AC3E}">
        <p14:creationId xmlns:p14="http://schemas.microsoft.com/office/powerpoint/2010/main" val="344765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67281-2682-4FF3-ABFA-3C6F260A0EAF}" type="slidenum">
              <a:rPr lang="en-US"/>
              <a:pPr>
                <a:defRPr/>
              </a:pPr>
              <a:t>‹#›</a:t>
            </a:fld>
            <a:endParaRPr lang="en-US"/>
          </a:p>
        </p:txBody>
      </p:sp>
    </p:spTree>
    <p:extLst>
      <p:ext uri="{BB962C8B-B14F-4D97-AF65-F5344CB8AC3E}">
        <p14:creationId xmlns:p14="http://schemas.microsoft.com/office/powerpoint/2010/main" val="669755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72" indent="0" algn="ctr">
              <a:buNone/>
              <a:defRPr>
                <a:solidFill>
                  <a:schemeClr val="tx1">
                    <a:tint val="75000"/>
                  </a:schemeClr>
                </a:solidFill>
              </a:defRPr>
            </a:lvl2pPr>
            <a:lvl3pPr marL="914144" indent="0" algn="ctr">
              <a:buNone/>
              <a:defRPr>
                <a:solidFill>
                  <a:schemeClr val="tx1">
                    <a:tint val="75000"/>
                  </a:schemeClr>
                </a:solidFill>
              </a:defRPr>
            </a:lvl3pPr>
            <a:lvl4pPr marL="1371214" indent="0" algn="ctr">
              <a:buNone/>
              <a:defRPr>
                <a:solidFill>
                  <a:schemeClr val="tx1">
                    <a:tint val="75000"/>
                  </a:schemeClr>
                </a:solidFill>
              </a:defRPr>
            </a:lvl4pPr>
            <a:lvl5pPr marL="1828284" indent="0" algn="ctr">
              <a:buNone/>
              <a:defRPr>
                <a:solidFill>
                  <a:schemeClr val="tx1">
                    <a:tint val="75000"/>
                  </a:schemeClr>
                </a:solidFill>
              </a:defRPr>
            </a:lvl5pPr>
            <a:lvl6pPr marL="2285357" indent="0" algn="ctr">
              <a:buNone/>
              <a:defRPr>
                <a:solidFill>
                  <a:schemeClr val="tx1">
                    <a:tint val="75000"/>
                  </a:schemeClr>
                </a:solidFill>
              </a:defRPr>
            </a:lvl6pPr>
            <a:lvl7pPr marL="2742429" indent="0" algn="ctr">
              <a:buNone/>
              <a:defRPr>
                <a:solidFill>
                  <a:schemeClr val="tx1">
                    <a:tint val="75000"/>
                  </a:schemeClr>
                </a:solidFill>
              </a:defRPr>
            </a:lvl7pPr>
            <a:lvl8pPr marL="3199500" indent="0" algn="ctr">
              <a:buNone/>
              <a:defRPr>
                <a:solidFill>
                  <a:schemeClr val="tx1">
                    <a:tint val="75000"/>
                  </a:schemeClr>
                </a:solidFill>
              </a:defRPr>
            </a:lvl8pPr>
            <a:lvl9pPr marL="36565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7E6F84-B6DD-445F-BF28-EB8D40168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382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E98499-3935-44AC-97F5-36923409CF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57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72" indent="0">
              <a:buNone/>
              <a:defRPr sz="1800">
                <a:solidFill>
                  <a:schemeClr val="tx1">
                    <a:tint val="75000"/>
                  </a:schemeClr>
                </a:solidFill>
              </a:defRPr>
            </a:lvl2pPr>
            <a:lvl3pPr marL="914144" indent="0">
              <a:buNone/>
              <a:defRPr sz="1600">
                <a:solidFill>
                  <a:schemeClr val="tx1">
                    <a:tint val="75000"/>
                  </a:schemeClr>
                </a:solidFill>
              </a:defRPr>
            </a:lvl3pPr>
            <a:lvl4pPr marL="1371214" indent="0">
              <a:buNone/>
              <a:defRPr sz="1400">
                <a:solidFill>
                  <a:schemeClr val="tx1">
                    <a:tint val="75000"/>
                  </a:schemeClr>
                </a:solidFill>
              </a:defRPr>
            </a:lvl4pPr>
            <a:lvl5pPr marL="1828284" indent="0">
              <a:buNone/>
              <a:defRPr sz="1400">
                <a:solidFill>
                  <a:schemeClr val="tx1">
                    <a:tint val="75000"/>
                  </a:schemeClr>
                </a:solidFill>
              </a:defRPr>
            </a:lvl5pPr>
            <a:lvl6pPr marL="2285357" indent="0">
              <a:buNone/>
              <a:defRPr sz="1400">
                <a:solidFill>
                  <a:schemeClr val="tx1">
                    <a:tint val="75000"/>
                  </a:schemeClr>
                </a:solidFill>
              </a:defRPr>
            </a:lvl6pPr>
            <a:lvl7pPr marL="2742429" indent="0">
              <a:buNone/>
              <a:defRPr sz="1400">
                <a:solidFill>
                  <a:schemeClr val="tx1">
                    <a:tint val="75000"/>
                  </a:schemeClr>
                </a:solidFill>
              </a:defRPr>
            </a:lvl7pPr>
            <a:lvl8pPr marL="3199500" indent="0">
              <a:buNone/>
              <a:defRPr sz="1400">
                <a:solidFill>
                  <a:schemeClr val="tx1">
                    <a:tint val="75000"/>
                  </a:schemeClr>
                </a:solidFill>
              </a:defRPr>
            </a:lvl8pPr>
            <a:lvl9pPr marL="36565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01506-C1D2-49B7-9396-E89DBA0A6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4593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5AFBC5-0C33-48E0-AC97-4E00344BBA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043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B3B8F7-8E5B-4CEB-82EB-8E4B0629DB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0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D47324B-7C41-423B-AE71-D3E74D954B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20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7A9F3B-5762-477B-992E-E368DE4AD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257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6C65BD-53C6-4196-9029-186D08B613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749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72" indent="0">
              <a:buNone/>
              <a:defRPr sz="2800"/>
            </a:lvl2pPr>
            <a:lvl3pPr marL="914144" indent="0">
              <a:buNone/>
              <a:defRPr sz="2400"/>
            </a:lvl3pPr>
            <a:lvl4pPr marL="1371214" indent="0">
              <a:buNone/>
              <a:defRPr sz="2000"/>
            </a:lvl4pPr>
            <a:lvl5pPr marL="1828284" indent="0">
              <a:buNone/>
              <a:defRPr sz="2000"/>
            </a:lvl5pPr>
            <a:lvl6pPr marL="2285357" indent="0">
              <a:buNone/>
              <a:defRPr sz="2000"/>
            </a:lvl6pPr>
            <a:lvl7pPr marL="2742429" indent="0">
              <a:buNone/>
              <a:defRPr sz="2000"/>
            </a:lvl7pPr>
            <a:lvl8pPr marL="3199500" indent="0">
              <a:buNone/>
              <a:defRPr sz="2000"/>
            </a:lvl8pPr>
            <a:lvl9pPr marL="3656572"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F91BB4-5330-4E4E-BED3-9EE77BB4D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3288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0752D7-7C1A-411D-BBD3-C71DCA28C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0062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53F51B-7E32-4747-896C-B8A4A654CB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361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DE2117-7322-4E86-87EA-68ACFB933422}" type="slidenum">
              <a:rPr lang="en-US"/>
              <a:pPr>
                <a:defRPr/>
              </a:pPr>
              <a:t>‹#›</a:t>
            </a:fld>
            <a:endParaRPr lang="en-US"/>
          </a:p>
        </p:txBody>
      </p:sp>
    </p:spTree>
    <p:extLst>
      <p:ext uri="{BB962C8B-B14F-4D97-AF65-F5344CB8AC3E}">
        <p14:creationId xmlns:p14="http://schemas.microsoft.com/office/powerpoint/2010/main" val="3633681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5F9672-A677-4E21-A961-55DC0E4B9827}" type="slidenum">
              <a:rPr lang="en-US"/>
              <a:pPr>
                <a:defRPr/>
              </a:pPr>
              <a:t>‹#›</a:t>
            </a:fld>
            <a:endParaRPr lang="en-US"/>
          </a:p>
        </p:txBody>
      </p:sp>
    </p:spTree>
    <p:extLst>
      <p:ext uri="{BB962C8B-B14F-4D97-AF65-F5344CB8AC3E}">
        <p14:creationId xmlns:p14="http://schemas.microsoft.com/office/powerpoint/2010/main" val="2376213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535A2D-1D41-42C2-A56B-CB0A79C59BE9}" type="slidenum">
              <a:rPr lang="en-US"/>
              <a:pPr>
                <a:defRPr/>
              </a:pPr>
              <a:t>‹#›</a:t>
            </a:fld>
            <a:endParaRPr lang="en-US"/>
          </a:p>
        </p:txBody>
      </p:sp>
    </p:spTree>
    <p:extLst>
      <p:ext uri="{BB962C8B-B14F-4D97-AF65-F5344CB8AC3E}">
        <p14:creationId xmlns:p14="http://schemas.microsoft.com/office/powerpoint/2010/main" val="1571700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F653B4-CD58-463D-B254-CAD3C9390F8D}" type="slidenum">
              <a:rPr lang="en-US"/>
              <a:pPr>
                <a:defRPr/>
              </a:pPr>
              <a:t>‹#›</a:t>
            </a:fld>
            <a:endParaRPr lang="en-US"/>
          </a:p>
        </p:txBody>
      </p:sp>
    </p:spTree>
    <p:extLst>
      <p:ext uri="{BB962C8B-B14F-4D97-AF65-F5344CB8AC3E}">
        <p14:creationId xmlns:p14="http://schemas.microsoft.com/office/powerpoint/2010/main" val="380585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9EE922-E1D4-4FFB-B82F-6E75671B4D0F}" type="slidenum">
              <a:rPr lang="en-US"/>
              <a:pPr>
                <a:defRPr/>
              </a:pPr>
              <a:t>‹#›</a:t>
            </a:fld>
            <a:endParaRPr lang="en-US"/>
          </a:p>
        </p:txBody>
      </p:sp>
    </p:spTree>
    <p:extLst>
      <p:ext uri="{BB962C8B-B14F-4D97-AF65-F5344CB8AC3E}">
        <p14:creationId xmlns:p14="http://schemas.microsoft.com/office/powerpoint/2010/main" val="38913350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A163C97-C7DE-4D36-9830-1C479639CB07}" type="slidenum">
              <a:rPr lang="en-US"/>
              <a:pPr>
                <a:defRPr/>
              </a:pPr>
              <a:t>‹#›</a:t>
            </a:fld>
            <a:endParaRPr lang="en-US"/>
          </a:p>
        </p:txBody>
      </p:sp>
    </p:spTree>
    <p:extLst>
      <p:ext uri="{BB962C8B-B14F-4D97-AF65-F5344CB8AC3E}">
        <p14:creationId xmlns:p14="http://schemas.microsoft.com/office/powerpoint/2010/main" val="262323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948EA8-70B6-48D5-96E9-602524D5307C}" type="slidenum">
              <a:rPr lang="en-US"/>
              <a:pPr>
                <a:defRPr/>
              </a:pPr>
              <a:t>‹#›</a:t>
            </a:fld>
            <a:endParaRPr lang="en-US"/>
          </a:p>
        </p:txBody>
      </p:sp>
    </p:spTree>
    <p:extLst>
      <p:ext uri="{BB962C8B-B14F-4D97-AF65-F5344CB8AC3E}">
        <p14:creationId xmlns:p14="http://schemas.microsoft.com/office/powerpoint/2010/main" val="1309143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C543C4-876C-4E39-93E2-7CF83FD6F6CA}" type="slidenum">
              <a:rPr lang="en-US"/>
              <a:pPr>
                <a:defRPr/>
              </a:pPr>
              <a:t>‹#›</a:t>
            </a:fld>
            <a:endParaRPr lang="en-US"/>
          </a:p>
        </p:txBody>
      </p:sp>
    </p:spTree>
    <p:extLst>
      <p:ext uri="{BB962C8B-B14F-4D97-AF65-F5344CB8AC3E}">
        <p14:creationId xmlns:p14="http://schemas.microsoft.com/office/powerpoint/2010/main" val="17663214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182373-859B-4769-A214-5F9888AE80B6}" type="slidenum">
              <a:rPr lang="en-US"/>
              <a:pPr>
                <a:defRPr/>
              </a:pPr>
              <a:t>‹#›</a:t>
            </a:fld>
            <a:endParaRPr lang="en-US"/>
          </a:p>
        </p:txBody>
      </p:sp>
    </p:spTree>
    <p:extLst>
      <p:ext uri="{BB962C8B-B14F-4D97-AF65-F5344CB8AC3E}">
        <p14:creationId xmlns:p14="http://schemas.microsoft.com/office/powerpoint/2010/main" val="2161427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CA0AD2-F60D-44CE-8AE3-F32032D130BB}" type="slidenum">
              <a:rPr lang="en-US"/>
              <a:pPr>
                <a:defRPr/>
              </a:pPr>
              <a:t>‹#›</a:t>
            </a:fld>
            <a:endParaRPr lang="en-US"/>
          </a:p>
        </p:txBody>
      </p:sp>
    </p:spTree>
    <p:extLst>
      <p:ext uri="{BB962C8B-B14F-4D97-AF65-F5344CB8AC3E}">
        <p14:creationId xmlns:p14="http://schemas.microsoft.com/office/powerpoint/2010/main" val="3126645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E96DBA-39CB-42C7-8FD9-94731C8DBD76}" type="slidenum">
              <a:rPr lang="en-US"/>
              <a:pPr>
                <a:defRPr/>
              </a:pPr>
              <a:t>‹#›</a:t>
            </a:fld>
            <a:endParaRPr lang="en-US"/>
          </a:p>
        </p:txBody>
      </p:sp>
    </p:spTree>
    <p:extLst>
      <p:ext uri="{BB962C8B-B14F-4D97-AF65-F5344CB8AC3E}">
        <p14:creationId xmlns:p14="http://schemas.microsoft.com/office/powerpoint/2010/main" val="19615182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30B3F-9EEC-46B3-8AE4-4A061DEBC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0150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6D2C5-E422-43E5-A0B1-6985993ED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14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6B7B8-6DB8-4FCE-A15D-61ED3A0C5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0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E1F72-47CB-4465-B64B-2E2BA0C68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8189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BAA458-FC95-4D13-A4C9-545AC9651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902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4516A9-85B7-4E32-A9C1-F8D1BF186D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319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C0CBF1-22EE-431C-9406-329781E4F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70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9614F-1C40-442A-9578-03AE35065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682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1FDA32-F6EE-4FDE-901E-018F60764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85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05E75-EDE2-4236-986C-39BE93D0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470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E66B1-5808-4FB5-9911-358F68C73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963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458CD2-868B-4C00-90C9-4DA6E96B2259}" type="slidenum">
              <a:rPr lang="en-US"/>
              <a:pPr>
                <a:defRPr/>
              </a:pPr>
              <a:t>‹#›</a:t>
            </a:fld>
            <a:endParaRPr lang="en-US"/>
          </a:p>
        </p:txBody>
      </p:sp>
    </p:spTree>
    <p:extLst>
      <p:ext uri="{BB962C8B-B14F-4D97-AF65-F5344CB8AC3E}">
        <p14:creationId xmlns:p14="http://schemas.microsoft.com/office/powerpoint/2010/main" val="413985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8C33E-652A-4F2D-B3B9-893A134F541E}" type="slidenum">
              <a:rPr lang="en-US"/>
              <a:pPr>
                <a:defRPr/>
              </a:pPr>
              <a:t>‹#›</a:t>
            </a:fld>
            <a:endParaRPr lang="en-US"/>
          </a:p>
        </p:txBody>
      </p:sp>
    </p:spTree>
    <p:extLst>
      <p:ext uri="{BB962C8B-B14F-4D97-AF65-F5344CB8AC3E}">
        <p14:creationId xmlns:p14="http://schemas.microsoft.com/office/powerpoint/2010/main" val="40982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0221D-451E-4C24-A0FE-4094D30BC829}" type="slidenum">
              <a:rPr lang="en-US"/>
              <a:pPr>
                <a:defRPr/>
              </a:pPr>
              <a:t>‹#›</a:t>
            </a:fld>
            <a:endParaRPr lang="en-US"/>
          </a:p>
        </p:txBody>
      </p:sp>
    </p:spTree>
    <p:extLst>
      <p:ext uri="{BB962C8B-B14F-4D97-AF65-F5344CB8AC3E}">
        <p14:creationId xmlns:p14="http://schemas.microsoft.com/office/powerpoint/2010/main" val="2516295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4DA71-9AB8-4069-819B-6270FE623124}" type="slidenum">
              <a:rPr lang="en-US"/>
              <a:pPr>
                <a:defRPr/>
              </a:pPr>
              <a:t>‹#›</a:t>
            </a:fld>
            <a:endParaRPr lang="en-US"/>
          </a:p>
        </p:txBody>
      </p:sp>
    </p:spTree>
    <p:extLst>
      <p:ext uri="{BB962C8B-B14F-4D97-AF65-F5344CB8AC3E}">
        <p14:creationId xmlns:p14="http://schemas.microsoft.com/office/powerpoint/2010/main" val="24347850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A1C1C9-9889-480B-866A-760593845930}" type="slidenum">
              <a:rPr lang="en-US"/>
              <a:pPr>
                <a:defRPr/>
              </a:pPr>
              <a:t>‹#›</a:t>
            </a:fld>
            <a:endParaRPr lang="en-US"/>
          </a:p>
        </p:txBody>
      </p:sp>
    </p:spTree>
    <p:extLst>
      <p:ext uri="{BB962C8B-B14F-4D97-AF65-F5344CB8AC3E}">
        <p14:creationId xmlns:p14="http://schemas.microsoft.com/office/powerpoint/2010/main" val="37586314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388A5C-C761-4CAF-A302-A9DCAB6A8EDF}" type="slidenum">
              <a:rPr lang="en-US"/>
              <a:pPr>
                <a:defRPr/>
              </a:pPr>
              <a:t>‹#›</a:t>
            </a:fld>
            <a:endParaRPr lang="en-US"/>
          </a:p>
        </p:txBody>
      </p:sp>
    </p:spTree>
    <p:extLst>
      <p:ext uri="{BB962C8B-B14F-4D97-AF65-F5344CB8AC3E}">
        <p14:creationId xmlns:p14="http://schemas.microsoft.com/office/powerpoint/2010/main" val="1485528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7AB828-D270-44EC-8291-7ED68C1537D4}" type="slidenum">
              <a:rPr lang="en-US"/>
              <a:pPr>
                <a:defRPr/>
              </a:pPr>
              <a:t>‹#›</a:t>
            </a:fld>
            <a:endParaRPr lang="en-US"/>
          </a:p>
        </p:txBody>
      </p:sp>
    </p:spTree>
    <p:extLst>
      <p:ext uri="{BB962C8B-B14F-4D97-AF65-F5344CB8AC3E}">
        <p14:creationId xmlns:p14="http://schemas.microsoft.com/office/powerpoint/2010/main" val="3662564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F3912-8DDE-4724-81E0-E91B86210D38}" type="slidenum">
              <a:rPr lang="en-US"/>
              <a:pPr>
                <a:defRPr/>
              </a:pPr>
              <a:t>‹#›</a:t>
            </a:fld>
            <a:endParaRPr lang="en-US"/>
          </a:p>
        </p:txBody>
      </p:sp>
    </p:spTree>
    <p:extLst>
      <p:ext uri="{BB962C8B-B14F-4D97-AF65-F5344CB8AC3E}">
        <p14:creationId xmlns:p14="http://schemas.microsoft.com/office/powerpoint/2010/main" val="29345527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27972-7882-490E-AE95-C2BC711C53FA}" type="slidenum">
              <a:rPr lang="en-US"/>
              <a:pPr>
                <a:defRPr/>
              </a:pPr>
              <a:t>‹#›</a:t>
            </a:fld>
            <a:endParaRPr lang="en-US"/>
          </a:p>
        </p:txBody>
      </p:sp>
    </p:spTree>
    <p:extLst>
      <p:ext uri="{BB962C8B-B14F-4D97-AF65-F5344CB8AC3E}">
        <p14:creationId xmlns:p14="http://schemas.microsoft.com/office/powerpoint/2010/main" val="867555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1DBA94-0DFC-4673-90CD-DBF62ACF308C}" type="slidenum">
              <a:rPr lang="en-US"/>
              <a:pPr>
                <a:defRPr/>
              </a:pPr>
              <a:t>‹#›</a:t>
            </a:fld>
            <a:endParaRPr lang="en-US"/>
          </a:p>
        </p:txBody>
      </p:sp>
    </p:spTree>
    <p:extLst>
      <p:ext uri="{BB962C8B-B14F-4D97-AF65-F5344CB8AC3E}">
        <p14:creationId xmlns:p14="http://schemas.microsoft.com/office/powerpoint/2010/main" val="30885658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36C06-3450-4F6A-85C5-2970AC71B936}" type="slidenum">
              <a:rPr lang="en-US"/>
              <a:pPr>
                <a:defRPr/>
              </a:pPr>
              <a:t>‹#›</a:t>
            </a:fld>
            <a:endParaRPr lang="en-US"/>
          </a:p>
        </p:txBody>
      </p:sp>
    </p:spTree>
    <p:extLst>
      <p:ext uri="{BB962C8B-B14F-4D97-AF65-F5344CB8AC3E}">
        <p14:creationId xmlns:p14="http://schemas.microsoft.com/office/powerpoint/2010/main" val="14407601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7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0172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7042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52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920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457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658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988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709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968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81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10.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9.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0AD1-4E8D-4406-91DE-6D9CCC500B2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477523"/>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mn-lt"/>
              </a:defRPr>
            </a:lvl1pPr>
          </a:lstStyle>
          <a:p>
            <a:pPr fontAlgn="base">
              <a:spcBef>
                <a:spcPct val="0"/>
              </a:spcBef>
              <a:spcAft>
                <a:spcPct val="0"/>
              </a:spcAft>
            </a:pPr>
            <a:fld id="{2B0D1403-5392-4334-9860-04803C6D227F}" type="datetimeFigureOut">
              <a:rPr lang="en-US" smtClean="0">
                <a:solidFill>
                  <a:srgbClr val="000000"/>
                </a:solidFill>
              </a:rPr>
              <a:pPr fontAlgn="base">
                <a:spcBef>
                  <a:spcPct val="0"/>
                </a:spcBef>
                <a:spcAft>
                  <a:spcPct val="0"/>
                </a:spcAft>
              </a:pPr>
              <a:t>11/7/2012</a:t>
            </a:fld>
            <a:endParaRPr lang="en-US" smtClean="0">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mn-lt"/>
              </a:defRPr>
            </a:lvl1pPr>
          </a:lstStyle>
          <a:p>
            <a:pPr fontAlgn="base">
              <a:spcBef>
                <a:spcPct val="0"/>
              </a:spcBef>
              <a:spcAft>
                <a:spcPct val="0"/>
              </a:spcAft>
            </a:pPr>
            <a:endParaRPr lang="en-US" smtClean="0">
              <a:solidFill>
                <a:srgbClr val="000000"/>
              </a:solidFill>
            </a:endParaRPr>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latin typeface="+mn-lt"/>
              </a:defRPr>
            </a:lvl1pPr>
          </a:lstStyle>
          <a:p>
            <a:pPr fontAlgn="base">
              <a:spcBef>
                <a:spcPct val="0"/>
              </a:spcBef>
              <a:spcAft>
                <a:spcPct val="0"/>
              </a:spcAft>
            </a:pPr>
            <a:fld id="{D6B104C8-B841-45F4-9EC6-28999E059DC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26634569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8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278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278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69AC9B29-9339-42E7-B099-4B67719AD4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6228082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60785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E0BB411A-F5AC-4215-ACA2-29BA140B23EF}" type="slidenum">
              <a:rPr lang="en-US"/>
              <a:pPr>
                <a:defRPr/>
              </a:pPr>
              <a:t>‹#›</a:t>
            </a:fld>
            <a:endParaRPr lang="en-US"/>
          </a:p>
        </p:txBody>
      </p:sp>
    </p:spTree>
    <p:extLst>
      <p:ext uri="{BB962C8B-B14F-4D97-AF65-F5344CB8AC3E}">
        <p14:creationId xmlns:p14="http://schemas.microsoft.com/office/powerpoint/2010/main" val="326918037"/>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396359"/>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617974"/>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909022"/>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501370"/>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24377527-A3ED-4B5F-A8CD-162DB53BBE7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4153793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26B43E18-02C5-4072-AE20-D774CEE36D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3519263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3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393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393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6F1C6357-D318-47D7-A8A6-27C9C49E9B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362938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4" tIns="45707" rIns="91414" bIns="45707"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14" tIns="45707" rIns="91414"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14" tIns="45707" rIns="91414" bIns="45707" rtlCol="0" anchor="ctr"/>
          <a:lstStyle>
            <a:lvl1pPr algn="l"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5" name="Footer Placeholder 4"/>
          <p:cNvSpPr>
            <a:spLocks noGrp="1"/>
          </p:cNvSpPr>
          <p:nvPr>
            <p:ph type="ftr" sz="quarter" idx="3"/>
          </p:nvPr>
        </p:nvSpPr>
        <p:spPr>
          <a:xfrm>
            <a:off x="3124204" y="6356350"/>
            <a:ext cx="2895600" cy="365125"/>
          </a:xfrm>
          <a:prstGeom prst="rect">
            <a:avLst/>
          </a:prstGeom>
        </p:spPr>
        <p:txBody>
          <a:bodyPr vert="horz" lIns="91414" tIns="45707" rIns="91414" bIns="45707" rtlCol="0" anchor="ctr"/>
          <a:lstStyle>
            <a:lvl1pPr algn="ctr"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4" tIns="45707" rIns="91414" bIns="45707" rtlCol="0" anchor="ctr"/>
          <a:lstStyle>
            <a:lvl1pPr algn="r" fontAlgn="auto">
              <a:spcBef>
                <a:spcPts val="0"/>
              </a:spcBef>
              <a:spcAft>
                <a:spcPts val="0"/>
              </a:spcAft>
              <a:defRPr sz="1200" smtClean="0">
                <a:solidFill>
                  <a:schemeClr val="tx1">
                    <a:tint val="75000"/>
                  </a:schemeClr>
                </a:solidFill>
                <a:latin typeface="+mn-lt"/>
              </a:defRPr>
            </a:lvl1pPr>
          </a:lstStyle>
          <a:p>
            <a:pPr defTabSz="914144">
              <a:defRPr/>
            </a:pPr>
            <a:fld id="{DA2DE6F3-36E6-4887-9609-5A4E44053164}" type="slidenum">
              <a:rPr lang="en-US">
                <a:solidFill>
                  <a:prstClr val="black">
                    <a:tint val="75000"/>
                  </a:prstClr>
                </a:solidFill>
              </a:rPr>
              <a:pPr defTabSz="914144">
                <a:defRPr/>
              </a:pPr>
              <a:t>‹#›</a:t>
            </a:fld>
            <a:endParaRPr lang="en-US">
              <a:solidFill>
                <a:prstClr val="black">
                  <a:tint val="75000"/>
                </a:prstClr>
              </a:solidFill>
            </a:endParaRPr>
          </a:p>
        </p:txBody>
      </p:sp>
    </p:spTree>
    <p:extLst>
      <p:ext uri="{BB962C8B-B14F-4D97-AF65-F5344CB8AC3E}">
        <p14:creationId xmlns:p14="http://schemas.microsoft.com/office/powerpoint/2010/main" val="147839961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72" algn="ctr" rtl="0" fontAlgn="base">
        <a:spcBef>
          <a:spcPct val="0"/>
        </a:spcBef>
        <a:spcAft>
          <a:spcPct val="0"/>
        </a:spcAft>
        <a:defRPr sz="4400">
          <a:solidFill>
            <a:schemeClr val="tx1"/>
          </a:solidFill>
          <a:latin typeface="Calibri" pitchFamily="34" charset="0"/>
        </a:defRPr>
      </a:lvl6pPr>
      <a:lvl7pPr marL="914144" algn="ctr" rtl="0" fontAlgn="base">
        <a:spcBef>
          <a:spcPct val="0"/>
        </a:spcBef>
        <a:spcAft>
          <a:spcPct val="0"/>
        </a:spcAft>
        <a:defRPr sz="4400">
          <a:solidFill>
            <a:schemeClr val="tx1"/>
          </a:solidFill>
          <a:latin typeface="Calibri" pitchFamily="34" charset="0"/>
        </a:defRPr>
      </a:lvl7pPr>
      <a:lvl8pPr marL="1371214" algn="ctr" rtl="0" fontAlgn="base">
        <a:spcBef>
          <a:spcPct val="0"/>
        </a:spcBef>
        <a:spcAft>
          <a:spcPct val="0"/>
        </a:spcAft>
        <a:defRPr sz="4400">
          <a:solidFill>
            <a:schemeClr val="tx1"/>
          </a:solidFill>
          <a:latin typeface="Calibri" pitchFamily="34" charset="0"/>
        </a:defRPr>
      </a:lvl8pPr>
      <a:lvl9pPr marL="1828284" algn="ctr" rtl="0" fontAlgn="base">
        <a:spcBef>
          <a:spcPct val="0"/>
        </a:spcBef>
        <a:spcAft>
          <a:spcPct val="0"/>
        </a:spcAft>
        <a:defRPr sz="4400">
          <a:solidFill>
            <a:schemeClr val="tx1"/>
          </a:solidFill>
          <a:latin typeface="Calibri" pitchFamily="34" charset="0"/>
        </a:defRPr>
      </a:lvl9pPr>
    </p:titleStyle>
    <p:body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4" rtl="0" eaLnBrk="1" latinLnBrk="0" hangingPunct="1">
        <a:defRPr sz="1800" kern="1200">
          <a:solidFill>
            <a:schemeClr val="tx1"/>
          </a:solidFill>
          <a:latin typeface="+mn-lt"/>
          <a:ea typeface="+mn-ea"/>
          <a:cs typeface="+mn-cs"/>
        </a:defRPr>
      </a:lvl1pPr>
      <a:lvl2pPr marL="457072"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4" algn="l" defTabSz="914144" rtl="0" eaLnBrk="1" latinLnBrk="0" hangingPunct="1">
        <a:defRPr sz="1800" kern="1200">
          <a:solidFill>
            <a:schemeClr val="tx1"/>
          </a:solidFill>
          <a:latin typeface="+mn-lt"/>
          <a:ea typeface="+mn-ea"/>
          <a:cs typeface="+mn-cs"/>
        </a:defRPr>
      </a:lvl4pPr>
      <a:lvl5pPr marL="1828284" algn="l" defTabSz="914144" rtl="0" eaLnBrk="1" latinLnBrk="0" hangingPunct="1">
        <a:defRPr sz="1800" kern="1200">
          <a:solidFill>
            <a:schemeClr val="tx1"/>
          </a:solidFill>
          <a:latin typeface="+mn-lt"/>
          <a:ea typeface="+mn-ea"/>
          <a:cs typeface="+mn-cs"/>
        </a:defRPr>
      </a:lvl5pPr>
      <a:lvl6pPr marL="2285357" algn="l" defTabSz="914144" rtl="0" eaLnBrk="1" latinLnBrk="0" hangingPunct="1">
        <a:defRPr sz="1800" kern="1200">
          <a:solidFill>
            <a:schemeClr val="tx1"/>
          </a:solidFill>
          <a:latin typeface="+mn-lt"/>
          <a:ea typeface="+mn-ea"/>
          <a:cs typeface="+mn-cs"/>
        </a:defRPr>
      </a:lvl6pPr>
      <a:lvl7pPr marL="2742429" algn="l" defTabSz="914144" rtl="0" eaLnBrk="1" latinLnBrk="0" hangingPunct="1">
        <a:defRPr sz="1800" kern="1200">
          <a:solidFill>
            <a:schemeClr val="tx1"/>
          </a:solidFill>
          <a:latin typeface="+mn-lt"/>
          <a:ea typeface="+mn-ea"/>
          <a:cs typeface="+mn-cs"/>
        </a:defRPr>
      </a:lvl7pPr>
      <a:lvl8pPr marL="3199500" algn="l" defTabSz="914144" rtl="0" eaLnBrk="1" latinLnBrk="0" hangingPunct="1">
        <a:defRPr sz="1800" kern="1200">
          <a:solidFill>
            <a:schemeClr val="tx1"/>
          </a:solidFill>
          <a:latin typeface="+mn-lt"/>
          <a:ea typeface="+mn-ea"/>
          <a:cs typeface="+mn-cs"/>
        </a:defRPr>
      </a:lvl8pPr>
      <a:lvl9pPr marL="3656572" algn="l" defTabSz="9141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54574C67-E72B-4F87-90CE-E38EFBC4561F}" type="slidenum">
              <a:rPr lang="en-US"/>
              <a:pPr>
                <a:defRPr/>
              </a:pPr>
              <a:t>‹#›</a:t>
            </a:fld>
            <a:endParaRPr lang="en-US"/>
          </a:p>
        </p:txBody>
      </p:sp>
    </p:spTree>
    <p:extLst>
      <p:ext uri="{BB962C8B-B14F-4D97-AF65-F5344CB8AC3E}">
        <p14:creationId xmlns:p14="http://schemas.microsoft.com/office/powerpoint/2010/main" val="3296335989"/>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E5F4622D-9A72-4A89-8110-E90F7171D48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6669791"/>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fld id="{B8DCD2B3-4096-40EB-99D4-8C9978C9F45E}" type="datetime1">
              <a:rPr lang="en-US"/>
              <a:pPr fontAlgn="base">
                <a:spcBef>
                  <a:spcPct val="0"/>
                </a:spcBef>
                <a:spcAft>
                  <a:spcPct val="0"/>
                </a:spcAft>
                <a:defRPr/>
              </a:pPr>
              <a:t>11/7/2012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41BDDFF7-D179-4A32-B3AF-06921CBD69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0376754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18105-4610-4649-9BC3-7E6BA5AF7C80}" type="datetimeFigureOut">
              <a:rPr lang="en-US" smtClean="0">
                <a:solidFill>
                  <a:prstClr val="black">
                    <a:tint val="75000"/>
                  </a:prstClr>
                </a:solidFill>
              </a:rPr>
              <a:pPr/>
              <a:t>11/7/2012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2CAD9-61E0-41E3-83D9-E7DEFA6785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536161"/>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his.cuahsi.or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png"/><Relationship Id="rId18" Type="http://schemas.openxmlformats.org/officeDocument/2006/relationships/image" Target="../media/image38.jpeg"/><Relationship Id="rId3" Type="http://schemas.openxmlformats.org/officeDocument/2006/relationships/image" Target="../media/image29.wmf"/><Relationship Id="rId7" Type="http://schemas.openxmlformats.org/officeDocument/2006/relationships/image" Target="../media/image31.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3.xml"/><Relationship Id="rId16" Type="http://schemas.openxmlformats.org/officeDocument/2006/relationships/image" Target="../media/image37.jpeg"/><Relationship Id="rId20" Type="http://schemas.openxmlformats.org/officeDocument/2006/relationships/image" Target="../media/image39.png"/><Relationship Id="rId1" Type="http://schemas.openxmlformats.org/officeDocument/2006/relationships/slideLayout" Target="../slideLayouts/slideLayout73.xml"/><Relationship Id="rId6" Type="http://schemas.openxmlformats.org/officeDocument/2006/relationships/hyperlink" Target="http://public.ornl.gov/ameriflux/index.html" TargetMode="External"/><Relationship Id="rId11" Type="http://schemas.openxmlformats.org/officeDocument/2006/relationships/image" Target="../media/image34.jpe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34.jpeg"/><Relationship Id="rId3" Type="http://schemas.openxmlformats.org/officeDocument/2006/relationships/hyperlink" Target="http://www.epa.gov/storet/dbtop.html" TargetMode="External"/><Relationship Id="rId7" Type="http://schemas.openxmlformats.org/officeDocument/2006/relationships/image" Target="../media/image29.wmf"/><Relationship Id="rId12"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40.jpeg"/><Relationship Id="rId1" Type="http://schemas.openxmlformats.org/officeDocument/2006/relationships/slideLayout" Target="../slideLayouts/slideLayout73.xml"/><Relationship Id="rId6" Type="http://schemas.openxmlformats.org/officeDocument/2006/relationships/image" Target="../media/image36.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3.png"/><Relationship Id="rId10" Type="http://schemas.openxmlformats.org/officeDocument/2006/relationships/image" Target="../media/image32.jpeg"/><Relationship Id="rId4" Type="http://schemas.openxmlformats.org/officeDocument/2006/relationships/image" Target="../media/image35.png"/><Relationship Id="rId9" Type="http://schemas.openxmlformats.org/officeDocument/2006/relationships/image" Target="../media/image30.png"/><Relationship Id="rId14" Type="http://schemas.openxmlformats.org/officeDocument/2006/relationships/hyperlink" Target="http://www.ncep.noaa.gov/"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his.cuahsi.org/movies/JacobsWellSpring/JacobsWellSpring.html"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openmi.org/reloaded/" TargetMode="External"/><Relationship Id="rId2" Type="http://schemas.openxmlformats.org/officeDocument/2006/relationships/image" Target="../media/image42.jpeg"/><Relationship Id="rId1" Type="http://schemas.openxmlformats.org/officeDocument/2006/relationships/slideLayout" Target="../slideLayouts/slideLayout151.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162.xml"/><Relationship Id="rId6" Type="http://schemas.openxmlformats.org/officeDocument/2006/relationships/image" Target="../media/image46.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his.cuahsi.org/odmdatabase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8.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3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9.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hyperlink" Target="http://www.opengeospatial.org/standards/waterml" TargetMode="External"/><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hyperlink" Target="http://www.campbellsci.com/03001-wind-sentry" TargetMode="External"/><Relationship Id="rId9"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http://his.cuahsi.org/mastercvreg.html" TargetMode="External"/><Relationship Id="rId2" Type="http://schemas.openxmlformats.org/officeDocument/2006/relationships/image" Target="../media/image88.png"/><Relationship Id="rId1" Type="http://schemas.openxmlformats.org/officeDocument/2006/relationships/slideLayout" Target="../slideLayouts/slideLayout6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7.jpeg"/><Relationship Id="rId1" Type="http://schemas.openxmlformats.org/officeDocument/2006/relationships/slideLayout" Target="../slideLayouts/slideLayout178.xml"/></Relationships>
</file>

<file path=ppt/slides/_rels/slide36.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png"/><Relationship Id="rId1" Type="http://schemas.openxmlformats.org/officeDocument/2006/relationships/slideLayout" Target="../slideLayouts/slideLayout175.xml"/></Relationships>
</file>

<file path=ppt/slides/_rels/slide37.xml.rels><?xml version="1.0" encoding="UTF-8" standalone="yes"?>
<Relationships xmlns="http://schemas.openxmlformats.org/package/2006/relationships"><Relationship Id="rId3" Type="http://schemas.openxmlformats.org/officeDocument/2006/relationships/hyperlink" Target="http://hydrodesktop.codeplex.com/" TargetMode="External"/><Relationship Id="rId2" Type="http://schemas.openxmlformats.org/officeDocument/2006/relationships/image" Target="../media/image100.png"/><Relationship Id="rId1" Type="http://schemas.openxmlformats.org/officeDocument/2006/relationships/slideLayout" Target="../slideLayouts/slideLayout46.xml"/><Relationship Id="rId5" Type="http://schemas.openxmlformats.org/officeDocument/2006/relationships/hyperlink" Target="http://hydrocatalog.codeplex.com/" TargetMode="External"/><Relationship Id="rId4" Type="http://schemas.openxmlformats.org/officeDocument/2006/relationships/hyperlink" Target="http://hydroserver.codeplex.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hyperlink" Target="http://his.cuahsi.org/"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www.campbellsci.com/03001-wind-sentry" TargetMode="External"/><Relationship Id="rId7"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184.xml"/><Relationship Id="rId6" Type="http://schemas.openxmlformats.org/officeDocument/2006/relationships/image" Target="../media/image102.png"/><Relationship Id="rId11" Type="http://schemas.openxmlformats.org/officeDocument/2006/relationships/image" Target="../media/image42.jpeg"/><Relationship Id="rId5" Type="http://schemas.openxmlformats.org/officeDocument/2006/relationships/image" Target="../media/image101.png"/><Relationship Id="rId10" Type="http://schemas.openxmlformats.org/officeDocument/2006/relationships/image" Target="../media/image105.jpeg"/><Relationship Id="rId4" Type="http://schemas.openxmlformats.org/officeDocument/2006/relationships/image" Target="../media/image74.png"/><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195.xml"/><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194.xml"/><Relationship Id="rId5" Type="http://schemas.openxmlformats.org/officeDocument/2006/relationships/image" Target="../media/image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17.xml"/><Relationship Id="rId1" Type="http://schemas.openxmlformats.org/officeDocument/2006/relationships/slideLayout" Target="../slideLayouts/slideLayout194.xml"/><Relationship Id="rId6" Type="http://schemas.openxmlformats.org/officeDocument/2006/relationships/image" Target="../media/image114.jpeg"/><Relationship Id="rId5" Type="http://schemas.openxmlformats.org/officeDocument/2006/relationships/image" Target="../media/image113.png"/><Relationship Id="rId10" Type="http://schemas.openxmlformats.org/officeDocument/2006/relationships/image" Target="../media/image2.png"/><Relationship Id="rId4" Type="http://schemas.openxmlformats.org/officeDocument/2006/relationships/image" Target="../media/image112.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4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8.xml"/><Relationship Id="rId7" Type="http://schemas.openxmlformats.org/officeDocument/2006/relationships/image" Target="../media/image119.png"/><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mailto:dtarb@usu.edu" TargetMode="External"/><Relationship Id="rId11" Type="http://schemas.openxmlformats.org/officeDocument/2006/relationships/image" Target="../media/image120.png"/><Relationship Id="rId5" Type="http://schemas.openxmlformats.org/officeDocument/2006/relationships/hyperlink" Target="mailto:his@sdsc.edu" TargetMode="External"/><Relationship Id="rId10" Type="http://schemas.openxmlformats.org/officeDocument/2006/relationships/image" Target="../media/image118.emf"/><Relationship Id="rId4" Type="http://schemas.openxmlformats.org/officeDocument/2006/relationships/hyperlink" Target="http://his.cuahsi.org/" TargetMode="External"/><Relationship Id="rId9"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228601"/>
            <a:ext cx="7562477" cy="3124199"/>
          </a:xfrm>
        </p:spPr>
        <p:txBody>
          <a:bodyPr/>
          <a:lstStyle/>
          <a:p>
            <a:pPr eaLnBrk="1" hangingPunct="1">
              <a:lnSpc>
                <a:spcPct val="80000"/>
              </a:lnSpc>
            </a:pPr>
            <a:r>
              <a:rPr lang="en-US" dirty="0" smtClean="0"/>
              <a:t>Hydrologic Information Systems to discover and combine data from multiple sources for hydrologic analysis</a:t>
            </a:r>
          </a:p>
        </p:txBody>
      </p:sp>
      <p:sp>
        <p:nvSpPr>
          <p:cNvPr id="32774" name="Rectangle 10"/>
          <p:cNvSpPr>
            <a:spLocks noChangeArrowheads="1"/>
          </p:cNvSpPr>
          <p:nvPr/>
        </p:nvSpPr>
        <p:spPr bwMode="auto">
          <a:xfrm>
            <a:off x="1181100" y="3307140"/>
            <a:ext cx="6781800" cy="1077218"/>
          </a:xfrm>
          <a:prstGeom prst="rect">
            <a:avLst/>
          </a:prstGeom>
          <a:noFill/>
          <a:ln w="9525">
            <a:noFill/>
            <a:miter lim="800000"/>
            <a:headEnd/>
            <a:tailEnd/>
          </a:ln>
        </p:spPr>
        <p:txBody>
          <a:bodyPr wrap="square">
            <a:spAutoFit/>
          </a:bodyPr>
          <a:lstStyle/>
          <a:p>
            <a:pPr algn="ctr"/>
            <a:r>
              <a:rPr lang="en-US" sz="3200" dirty="0">
                <a:solidFill>
                  <a:srgbClr val="0070C0"/>
                </a:solidFill>
              </a:rPr>
              <a:t>David </a:t>
            </a:r>
            <a:r>
              <a:rPr lang="en-US" sz="3200" dirty="0" smtClean="0">
                <a:solidFill>
                  <a:srgbClr val="0070C0"/>
                </a:solidFill>
              </a:rPr>
              <a:t>Tarboton</a:t>
            </a:r>
          </a:p>
          <a:p>
            <a:pPr algn="ctr"/>
            <a:r>
              <a:rPr lang="en-US" sz="3200" dirty="0" smtClean="0">
                <a:solidFill>
                  <a:srgbClr val="0070C0"/>
                </a:solidFill>
              </a:rPr>
              <a:t>Utah State University</a:t>
            </a:r>
            <a:endParaRPr lang="en-US" sz="3200" dirty="0">
              <a:solidFill>
                <a:prstClr val="black"/>
              </a:solidFill>
            </a:endParaRPr>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solidFill>
                  <a:prstClr val="black"/>
                </a:solidFill>
              </a:endParaRPr>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solidFill>
                    <a:prstClr val="black"/>
                  </a:solidFill>
                </a:rPr>
                <a:t>Support</a:t>
              </a:r>
            </a:p>
            <a:p>
              <a:pPr defTabSz="4389438"/>
              <a:r>
                <a:rPr lang="en-US">
                  <a:solidFill>
                    <a:prstClr val="black"/>
                  </a:solidFill>
                </a:rPr>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solidFill>
                    <a:prstClr val="black"/>
                  </a:solidFill>
                </a:rPr>
                <a:t>CUAHSI</a:t>
              </a:r>
            </a:p>
            <a:p>
              <a:pPr>
                <a:lnSpc>
                  <a:spcPct val="80000"/>
                </a:lnSpc>
              </a:pPr>
              <a:r>
                <a:rPr lang="en-US" sz="5400">
                  <a:solidFill>
                    <a:prstClr val="black"/>
                  </a:solidFill>
                </a:rPr>
                <a:t>HIS</a:t>
              </a:r>
            </a:p>
            <a:p>
              <a:pPr>
                <a:lnSpc>
                  <a:spcPct val="40000"/>
                </a:lnSpc>
              </a:pPr>
              <a:r>
                <a:rPr lang="en-US" sz="1400" i="1">
                  <a:solidFill>
                    <a:prstClr val="black"/>
                  </a:solidFill>
                </a:rPr>
                <a:t>Sharing hydrologic data</a:t>
              </a:r>
            </a:p>
          </p:txBody>
        </p:sp>
      </p:grpSp>
      <p:sp>
        <p:nvSpPr>
          <p:cNvPr id="13" name="Subtitle 10"/>
          <p:cNvSpPr txBox="1">
            <a:spLocks/>
          </p:cNvSpPr>
          <p:nvPr/>
        </p:nvSpPr>
        <p:spPr>
          <a:xfrm>
            <a:off x="1295400" y="5867400"/>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mtClean="0">
                <a:solidFill>
                  <a:prstClr val="black">
                    <a:tint val="75000"/>
                  </a:prstClr>
                </a:solidFill>
                <a:hlinkClick r:id="rId4"/>
              </a:rPr>
              <a:t>http://his.cuahsi.org/</a:t>
            </a:r>
            <a:r>
              <a:rPr lang="en-US" smtClean="0">
                <a:solidFill>
                  <a:prstClr val="black">
                    <a:tint val="75000"/>
                  </a:prstClr>
                </a:solidFill>
              </a:rPr>
              <a:t> </a:t>
            </a:r>
          </a:p>
        </p:txBody>
      </p:sp>
    </p:spTree>
    <p:extLst>
      <p:ext uri="{BB962C8B-B14F-4D97-AF65-F5344CB8AC3E}">
        <p14:creationId xmlns:p14="http://schemas.microsoft.com/office/powerpoint/2010/main" val="1763828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65565" name="Text Box 95"/>
          <p:cNvSpPr txBox="1">
            <a:spLocks noChangeArrowheads="1"/>
          </p:cNvSpPr>
          <p:nvPr/>
        </p:nvSpPr>
        <p:spPr bwMode="auto">
          <a:xfrm>
            <a:off x="669925" y="58277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3670300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57200" y="122238"/>
            <a:ext cx="4191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What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288925" y="53705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261335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1808" y="-1"/>
            <a:ext cx="8763000" cy="1374887"/>
          </a:xfrm>
        </p:spPr>
        <p:txBody>
          <a:bodyPr>
            <a:normAutofit/>
          </a:bodyPr>
          <a:lstStyle/>
          <a:p>
            <a:r>
              <a:rPr lang="en-US" sz="3600" b="1" dirty="0" smtClean="0"/>
              <a:t>Video Demo</a:t>
            </a:r>
            <a:endParaRPr lang="en-US" sz="3600" dirty="0"/>
          </a:p>
        </p:txBody>
      </p:sp>
      <p:pic>
        <p:nvPicPr>
          <p:cNvPr id="46081" name="Picture 1"/>
          <p:cNvPicPr>
            <a:picLocks noChangeAspect="1" noChangeArrowheads="1"/>
          </p:cNvPicPr>
          <p:nvPr/>
        </p:nvPicPr>
        <p:blipFill>
          <a:blip r:embed="rId2" cstate="print"/>
          <a:srcRect/>
          <a:stretch>
            <a:fillRect/>
          </a:stretch>
        </p:blipFill>
        <p:spPr bwMode="auto">
          <a:xfrm>
            <a:off x="685800" y="76200"/>
            <a:ext cx="7772400" cy="6084406"/>
          </a:xfrm>
          <a:prstGeom prst="rect">
            <a:avLst/>
          </a:prstGeom>
          <a:noFill/>
          <a:ln w="9525">
            <a:noFill/>
            <a:miter lim="800000"/>
            <a:headEnd/>
            <a:tailEnd/>
          </a:ln>
        </p:spPr>
      </p:pic>
      <p:sp>
        <p:nvSpPr>
          <p:cNvPr id="2" name="Rectangle 1"/>
          <p:cNvSpPr/>
          <p:nvPr/>
        </p:nvSpPr>
        <p:spPr>
          <a:xfrm>
            <a:off x="381000" y="6260068"/>
            <a:ext cx="8305800" cy="369332"/>
          </a:xfrm>
          <a:prstGeom prst="rect">
            <a:avLst/>
          </a:prstGeom>
        </p:spPr>
        <p:txBody>
          <a:bodyPr wrap="square">
            <a:spAutoFit/>
          </a:bodyPr>
          <a:lstStyle/>
          <a:p>
            <a:pPr algn="ctr"/>
            <a:r>
              <a:rPr lang="en-US" dirty="0">
                <a:solidFill>
                  <a:prstClr val="black"/>
                </a:solidFill>
                <a:hlinkClick r:id="rId3"/>
              </a:rPr>
              <a:t>http://</a:t>
            </a:r>
            <a:r>
              <a:rPr lang="en-US" dirty="0" smtClean="0">
                <a:solidFill>
                  <a:prstClr val="black"/>
                </a:solidFill>
                <a:hlinkClick r:id="rId3"/>
              </a:rPr>
              <a:t>his.cuahsi.org/movies/JacobsWellSpring/JacobsWellSpring.html</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60011163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Catalog</a:t>
            </a:r>
            <a:br>
              <a:rPr lang="en-US" sz="2600" dirty="0" smtClean="0">
                <a:solidFill>
                  <a:prstClr val="white"/>
                </a:solidFill>
              </a:rPr>
            </a:br>
            <a:r>
              <a:rPr lang="en-US" sz="2600" dirty="0" smtClean="0">
                <a:solidFill>
                  <a:prstClr val="white"/>
                </a:solidFill>
              </a:rPr>
              <a:t>(Google)</a:t>
            </a:r>
            <a:endParaRPr lang="en-US" sz="2600" dirty="0">
              <a:solidFill>
                <a:prstClr val="white"/>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Web Server</a:t>
            </a:r>
          </a:p>
          <a:p>
            <a:pPr algn="ctr">
              <a:defRPr/>
            </a:pPr>
            <a:r>
              <a:rPr lang="en-US" sz="2600" dirty="0" smtClean="0">
                <a:solidFill>
                  <a:prstClr val="white"/>
                </a:solidFill>
              </a:rPr>
              <a:t>(CNN.com)</a:t>
            </a:r>
            <a:endParaRPr lang="en-US" sz="2600" dirty="0">
              <a:solidFill>
                <a:prstClr val="white"/>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Browser</a:t>
            </a:r>
          </a:p>
          <a:p>
            <a:pPr algn="ctr">
              <a:defRPr/>
            </a:pPr>
            <a:r>
              <a:rPr lang="en-US" sz="2600" dirty="0" smtClean="0">
                <a:solidFill>
                  <a:prstClr val="white"/>
                </a:solidFill>
              </a:rPr>
              <a:t>(Firefox)</a:t>
            </a:r>
            <a:endParaRPr lang="en-US" sz="2600" dirty="0">
              <a:solidFill>
                <a:prstClr val="white"/>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748923" cy="338554"/>
          </a:xfrm>
          <a:prstGeom prst="rect">
            <a:avLst/>
          </a:prstGeom>
          <a:noFill/>
          <a:ln w="9525">
            <a:noFill/>
            <a:miter lim="800000"/>
            <a:headEnd/>
            <a:tailEnd/>
          </a:ln>
        </p:spPr>
        <p:txBody>
          <a:bodyPr wrap="none">
            <a:spAutoFit/>
          </a:bodyPr>
          <a:lstStyle/>
          <a:p>
            <a:r>
              <a:rPr lang="en-US" sz="1600" b="1" dirty="0" smtClean="0">
                <a:solidFill>
                  <a:prstClr val="black"/>
                </a:solidFill>
              </a:rPr>
              <a:t>Access</a:t>
            </a:r>
            <a:endParaRPr lang="en-US" sz="1600" b="1" dirty="0">
              <a:solidFill>
                <a:prstClr val="black"/>
              </a:solidFill>
            </a:endParaRPr>
          </a:p>
        </p:txBody>
      </p:sp>
      <p:sp>
        <p:nvSpPr>
          <p:cNvPr id="4107" name="TextBox 16"/>
          <p:cNvSpPr txBox="1">
            <a:spLocks noChangeArrowheads="1"/>
          </p:cNvSpPr>
          <p:nvPr/>
        </p:nvSpPr>
        <p:spPr bwMode="auto">
          <a:xfrm rot="19137784">
            <a:off x="2436090" y="3467630"/>
            <a:ext cx="1502399" cy="338554"/>
          </a:xfrm>
          <a:prstGeom prst="rect">
            <a:avLst/>
          </a:prstGeom>
          <a:noFill/>
          <a:ln w="9525">
            <a:noFill/>
            <a:miter lim="800000"/>
            <a:headEnd/>
            <a:tailEnd/>
          </a:ln>
        </p:spPr>
        <p:txBody>
          <a:bodyPr wrap="none">
            <a:spAutoFit/>
          </a:bodyPr>
          <a:lstStyle/>
          <a:p>
            <a:r>
              <a:rPr lang="en-US" sz="1600" b="1" dirty="0" smtClean="0">
                <a:solidFill>
                  <a:prstClr val="black"/>
                </a:solidFill>
              </a:rPr>
              <a:t>Catalog harvest</a:t>
            </a:r>
            <a:endParaRPr lang="en-US" sz="1600" b="1" dirty="0">
              <a:solidFill>
                <a:prstClr val="black"/>
              </a:solidFill>
            </a:endParaRPr>
          </a:p>
        </p:txBody>
      </p:sp>
      <p:sp>
        <p:nvSpPr>
          <p:cNvPr id="4108" name="TextBox 17"/>
          <p:cNvSpPr txBox="1">
            <a:spLocks noChangeArrowheads="1"/>
          </p:cNvSpPr>
          <p:nvPr/>
        </p:nvSpPr>
        <p:spPr bwMode="auto">
          <a:xfrm rot="2301016">
            <a:off x="5410069" y="3474009"/>
            <a:ext cx="754053" cy="338554"/>
          </a:xfrm>
          <a:prstGeom prst="rect">
            <a:avLst/>
          </a:prstGeom>
          <a:noFill/>
          <a:ln w="9525">
            <a:noFill/>
            <a:miter lim="800000"/>
            <a:headEnd/>
            <a:tailEnd/>
          </a:ln>
        </p:spPr>
        <p:txBody>
          <a:bodyPr wrap="none">
            <a:spAutoFit/>
          </a:bodyPr>
          <a:lstStyle/>
          <a:p>
            <a:r>
              <a:rPr lang="en-US" sz="1600" b="1" dirty="0" smtClean="0">
                <a:solidFill>
                  <a:prstClr val="black"/>
                </a:solidFill>
              </a:rPr>
              <a:t>Search</a:t>
            </a:r>
            <a:endParaRPr lang="en-US" sz="1600" b="1" dirty="0">
              <a:solidFill>
                <a:prstClr val="black"/>
              </a:solidFill>
            </a:endParaRPr>
          </a:p>
        </p:txBody>
      </p:sp>
      <p:sp>
        <p:nvSpPr>
          <p:cNvPr id="20" name="Title 19"/>
          <p:cNvSpPr>
            <a:spLocks noGrp="1"/>
          </p:cNvSpPr>
          <p:nvPr>
            <p:ph type="title"/>
          </p:nvPr>
        </p:nvSpPr>
        <p:spPr/>
        <p:txBody>
          <a:bodyPr>
            <a:normAutofit/>
          </a:bodyPr>
          <a:lstStyle/>
          <a:p>
            <a:r>
              <a:rPr lang="en-US" dirty="0" smtClean="0"/>
              <a:t>Web Paradigm</a:t>
            </a:r>
            <a:endParaRPr lang="en-US" dirty="0"/>
          </a:p>
        </p:txBody>
      </p:sp>
    </p:spTree>
    <p:extLst>
      <p:ext uri="{BB962C8B-B14F-4D97-AF65-F5344CB8AC3E}">
        <p14:creationId xmlns:p14="http://schemas.microsoft.com/office/powerpoint/2010/main" val="2656550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3318193" y="1600201"/>
            <a:ext cx="2297112" cy="915988"/>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Discovery and </a:t>
            </a:r>
            <a:r>
              <a:rPr lang="en-US" kern="0" dirty="0" smtClean="0">
                <a:solidFill>
                  <a:sysClr val="window" lastClr="FFFFFF"/>
                </a:solidFill>
              </a:rPr>
              <a:t>Integration</a:t>
            </a:r>
            <a:endParaRPr lang="en-US" kern="0" dirty="0">
              <a:solidFill>
                <a:sysClr val="window" lastClr="FFFFFF"/>
              </a:solidFill>
            </a:endParaRPr>
          </a:p>
        </p:txBody>
      </p:sp>
      <p:sp>
        <p:nvSpPr>
          <p:cNvPr id="62" name="Rectangle 61"/>
          <p:cNvSpPr/>
          <p:nvPr/>
        </p:nvSpPr>
        <p:spPr bwMode="auto">
          <a:xfrm>
            <a:off x="738505" y="4321174"/>
            <a:ext cx="2076450" cy="914400"/>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r>
              <a:rPr lang="en-US" kern="0" dirty="0">
                <a:solidFill>
                  <a:sysClr val="window" lastClr="FFFFFF"/>
                </a:solidFill>
              </a:rPr>
              <a:t>Data </a:t>
            </a:r>
            <a:r>
              <a:rPr lang="en-US" kern="0" dirty="0" smtClean="0">
                <a:solidFill>
                  <a:sysClr val="window" lastClr="FFFFFF"/>
                </a:solidFill>
              </a:rPr>
              <a:t>Publication</a:t>
            </a:r>
            <a:endParaRPr lang="en-US" kern="0" dirty="0">
              <a:solidFill>
                <a:sysClr val="window" lastClr="FFFFFF"/>
              </a:solidFill>
            </a:endParaRPr>
          </a:p>
        </p:txBody>
      </p:sp>
      <p:sp>
        <p:nvSpPr>
          <p:cNvPr id="63" name="Rectangle 62"/>
          <p:cNvSpPr/>
          <p:nvPr/>
        </p:nvSpPr>
        <p:spPr bwMode="auto">
          <a:xfrm>
            <a:off x="6416993" y="4314824"/>
            <a:ext cx="2073275" cy="91440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a:t>
            </a:r>
            <a:r>
              <a:rPr lang="en-US" kern="0" dirty="0" smtClean="0">
                <a:solidFill>
                  <a:sysClr val="window" lastClr="FFFFFF"/>
                </a:solidFill>
              </a:rPr>
              <a:t> Analysis and Synthesis</a:t>
            </a:r>
            <a:endParaRPr lang="en-US" kern="0" dirty="0">
              <a:solidFill>
                <a:sysClr val="window" lastClr="FFFFFF"/>
              </a:solidFill>
            </a:endParaRPr>
          </a:p>
        </p:txBody>
      </p:sp>
      <p:cxnSp>
        <p:nvCxnSpPr>
          <p:cNvPr id="34824" name="Straight Arrow Connector 63"/>
          <p:cNvCxnSpPr>
            <a:cxnSpLocks noChangeShapeType="1"/>
            <a:stCxn id="62" idx="0"/>
            <a:endCxn id="61" idx="2"/>
          </p:cNvCxnSpPr>
          <p:nvPr/>
        </p:nvCxnSpPr>
        <p:spPr bwMode="auto">
          <a:xfrm rot="5400000" flipH="1" flipV="1">
            <a:off x="2219247" y="2073673"/>
            <a:ext cx="1804985" cy="2690019"/>
          </a:xfrm>
          <a:prstGeom prst="straightConnector1">
            <a:avLst/>
          </a:prstGeom>
          <a:noFill/>
          <a:ln w="57150" algn="ctr">
            <a:solidFill>
              <a:srgbClr val="4A7EBB"/>
            </a:solidFill>
            <a:round/>
            <a:headEnd/>
            <a:tailEnd type="arrow" w="med" len="med"/>
          </a:ln>
        </p:spPr>
      </p:cxnSp>
      <p:cxnSp>
        <p:nvCxnSpPr>
          <p:cNvPr id="34825" name="Straight Arrow Connector 64"/>
          <p:cNvCxnSpPr>
            <a:cxnSpLocks noChangeShapeType="1"/>
          </p:cNvCxnSpPr>
          <p:nvPr/>
        </p:nvCxnSpPr>
        <p:spPr bwMode="auto">
          <a:xfrm rot="16200000" flipH="1">
            <a:off x="5022369" y="1885917"/>
            <a:ext cx="1833450" cy="3025231"/>
          </a:xfrm>
          <a:prstGeom prst="straightConnector1">
            <a:avLst/>
          </a:prstGeom>
          <a:noFill/>
          <a:ln w="57150" algn="ctr">
            <a:solidFill>
              <a:srgbClr val="4A7EBB"/>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4772024"/>
            <a:ext cx="3602038" cy="6350"/>
          </a:xfrm>
          <a:prstGeom prst="straightConnector1">
            <a:avLst/>
          </a:prstGeom>
          <a:noFill/>
          <a:ln w="57150" algn="ctr">
            <a:solidFill>
              <a:srgbClr val="4A7EBB"/>
            </a:solidFill>
            <a:round/>
            <a:headEnd/>
            <a:tailEnd type="arrow" w="med" len="med"/>
          </a:ln>
        </p:spPr>
      </p:cxnSp>
      <p:sp>
        <p:nvSpPr>
          <p:cNvPr id="70" name="TextBox 13"/>
          <p:cNvSpPr txBox="1">
            <a:spLocks noChangeArrowheads="1"/>
          </p:cNvSpPr>
          <p:nvPr/>
        </p:nvSpPr>
        <p:spPr bwMode="auto">
          <a:xfrm>
            <a:off x="3523932" y="1631315"/>
            <a:ext cx="1848167" cy="369332"/>
          </a:xfrm>
          <a:prstGeom prst="rect">
            <a:avLst/>
          </a:prstGeom>
          <a:noFill/>
          <a:ln w="9525">
            <a:noFill/>
            <a:miter lim="800000"/>
            <a:headEnd/>
            <a:tailEnd/>
          </a:ln>
        </p:spPr>
        <p:txBody>
          <a:bodyPr wrap="square">
            <a:spAutoFit/>
          </a:bodyPr>
          <a:lstStyle/>
          <a:p>
            <a:pPr algn="ctr">
              <a:defRPr/>
            </a:pPr>
            <a:r>
              <a:rPr lang="en-US" b="1" kern="0" dirty="0" err="1" smtClean="0">
                <a:solidFill>
                  <a:srgbClr val="FFFF00"/>
                </a:solidFill>
                <a:latin typeface="Arial" pitchFamily="34" charset="0"/>
              </a:rPr>
              <a:t>HydroCatalog</a:t>
            </a:r>
            <a:endParaRPr lang="en-US" b="1" kern="0" dirty="0">
              <a:solidFill>
                <a:srgbClr val="FFFF00"/>
              </a:solidFill>
              <a:latin typeface="Arial" pitchFamily="34" charset="0"/>
            </a:endParaRPr>
          </a:p>
        </p:txBody>
      </p:sp>
      <p:sp>
        <p:nvSpPr>
          <p:cNvPr id="71" name="TextBox 14"/>
          <p:cNvSpPr txBox="1">
            <a:spLocks noChangeArrowheads="1"/>
          </p:cNvSpPr>
          <p:nvPr/>
        </p:nvSpPr>
        <p:spPr bwMode="auto">
          <a:xfrm>
            <a:off x="6432868" y="4303712"/>
            <a:ext cx="2028825" cy="36353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HydroDesktop</a:t>
            </a:r>
            <a:endParaRPr lang="en-US" b="1" kern="0" dirty="0">
              <a:solidFill>
                <a:srgbClr val="FFFF00"/>
              </a:solidFill>
              <a:latin typeface="Arial" pitchFamily="34" charset="0"/>
            </a:endParaRPr>
          </a:p>
        </p:txBody>
      </p:sp>
      <p:sp>
        <p:nvSpPr>
          <p:cNvPr id="72" name="TextBox 15"/>
          <p:cNvSpPr txBox="1">
            <a:spLocks noChangeArrowheads="1"/>
          </p:cNvSpPr>
          <p:nvPr/>
        </p:nvSpPr>
        <p:spPr bwMode="auto">
          <a:xfrm>
            <a:off x="905193" y="4303712"/>
            <a:ext cx="1706562" cy="36988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HydroServer</a:t>
            </a:r>
            <a:endParaRPr lang="en-US" b="1" kern="0" dirty="0">
              <a:solidFill>
                <a:srgbClr val="FFFF00"/>
              </a:solidFill>
              <a:latin typeface="Arial" pitchFamily="34" charset="0"/>
            </a:endParaRPr>
          </a:p>
        </p:txBody>
      </p:sp>
      <p:sp>
        <p:nvSpPr>
          <p:cNvPr id="29" name="AutoShape 130"/>
          <p:cNvSpPr>
            <a:spLocks noChangeArrowheads="1"/>
          </p:cNvSpPr>
          <p:nvPr/>
        </p:nvSpPr>
        <p:spPr bwMode="auto">
          <a:xfrm>
            <a:off x="697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FF0000"/>
                </a:solidFill>
                <a:latin typeface="Arial" charset="0"/>
              </a:rPr>
              <a:t>ODM</a:t>
            </a:r>
            <a:endParaRPr lang="en-US" sz="1400" dirty="0">
              <a:solidFill>
                <a:srgbClr val="FF0000"/>
              </a:solidFill>
              <a:latin typeface="Arial" charset="0"/>
            </a:endParaRPr>
          </a:p>
        </p:txBody>
      </p:sp>
      <p:sp>
        <p:nvSpPr>
          <p:cNvPr id="31" name="AutoShape 130"/>
          <p:cNvSpPr>
            <a:spLocks noChangeArrowheads="1"/>
          </p:cNvSpPr>
          <p:nvPr/>
        </p:nvSpPr>
        <p:spPr bwMode="auto">
          <a:xfrm>
            <a:off x="1840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000000">
                    <a:lumMod val="65000"/>
                    <a:lumOff val="35000"/>
                  </a:srgbClr>
                </a:solidFill>
                <a:latin typeface="Arial" charset="0"/>
              </a:rPr>
              <a:t>Geo Data</a:t>
            </a:r>
            <a:endParaRPr lang="en-US" sz="1400" dirty="0">
              <a:solidFill>
                <a:srgbClr val="000000">
                  <a:lumMod val="65000"/>
                  <a:lumOff val="35000"/>
                </a:srgbClr>
              </a:solidFill>
              <a:latin typeface="Arial" charset="0"/>
            </a:endParaRPr>
          </a:p>
        </p:txBody>
      </p:sp>
      <p:pic>
        <p:nvPicPr>
          <p:cNvPr id="32" name="Picture 4" descr="R logo"/>
          <p:cNvPicPr>
            <a:picLocks noChangeAspect="1" noChangeArrowheads="1"/>
          </p:cNvPicPr>
          <p:nvPr/>
        </p:nvPicPr>
        <p:blipFill>
          <a:blip r:embed="rId2" cstate="print"/>
          <a:srcRect/>
          <a:stretch>
            <a:fillRect/>
          </a:stretch>
        </p:blipFill>
        <p:spPr bwMode="auto">
          <a:xfrm>
            <a:off x="7479030" y="5382768"/>
            <a:ext cx="838200" cy="637032"/>
          </a:xfrm>
          <a:prstGeom prst="rect">
            <a:avLst/>
          </a:prstGeom>
          <a:noFill/>
        </p:spPr>
      </p:pic>
      <p:pic>
        <p:nvPicPr>
          <p:cNvPr id="19458" name="Picture 2" descr="OpenMI Association">
            <a:hlinkClick r:id="rId3" tooltip="OpenMI Association Home Page"/>
          </p:cNvPr>
          <p:cNvPicPr>
            <a:picLocks noChangeAspect="1" noChangeArrowheads="1"/>
          </p:cNvPicPr>
          <p:nvPr/>
        </p:nvPicPr>
        <p:blipFill>
          <a:blip r:embed="rId4" cstate="print"/>
          <a:srcRect/>
          <a:stretch>
            <a:fillRect/>
          </a:stretch>
        </p:blipFill>
        <p:spPr bwMode="auto">
          <a:xfrm>
            <a:off x="6464984" y="5410200"/>
            <a:ext cx="937846" cy="609600"/>
          </a:xfrm>
          <a:prstGeom prst="rect">
            <a:avLst/>
          </a:prstGeom>
          <a:noFill/>
        </p:spPr>
      </p:pic>
      <p:sp>
        <p:nvSpPr>
          <p:cNvPr id="20" name="Title 19"/>
          <p:cNvSpPr>
            <a:spLocks noGrp="1"/>
          </p:cNvSpPr>
          <p:nvPr>
            <p:ph type="title"/>
          </p:nvPr>
        </p:nvSpPr>
        <p:spPr/>
        <p:txBody>
          <a:bodyPr/>
          <a:lstStyle/>
          <a:p>
            <a:r>
              <a:rPr lang="en-US" sz="3600" dirty="0" smtClean="0"/>
              <a:t>CUAHSI Hydrologic Information System </a:t>
            </a:r>
            <a:br>
              <a:rPr lang="en-US" sz="3600" dirty="0" smtClean="0"/>
            </a:br>
            <a:r>
              <a:rPr lang="en-US" sz="3600" dirty="0" smtClean="0"/>
              <a:t>Services-Oriented Architecture</a:t>
            </a:r>
            <a:endParaRPr lang="en-US" sz="3600" dirty="0"/>
          </a:p>
        </p:txBody>
      </p:sp>
      <p:sp>
        <p:nvSpPr>
          <p:cNvPr id="21" name="TextBox 15"/>
          <p:cNvSpPr txBox="1">
            <a:spLocks noChangeArrowheads="1"/>
          </p:cNvSpPr>
          <p:nvPr/>
        </p:nvSpPr>
        <p:spPr bwMode="auto">
          <a:xfrm>
            <a:off x="3200400" y="4426672"/>
            <a:ext cx="2620901" cy="400110"/>
          </a:xfrm>
          <a:prstGeom prst="rect">
            <a:avLst/>
          </a:prstGeom>
          <a:noFill/>
          <a:ln w="9525">
            <a:noFill/>
            <a:miter lim="800000"/>
            <a:headEnd/>
            <a:tailEnd/>
          </a:ln>
        </p:spPr>
        <p:txBody>
          <a:bodyPr wrap="square">
            <a:spAutoFit/>
          </a:bodyPr>
          <a:lstStyle/>
          <a:p>
            <a:pPr algn="ctr"/>
            <a:r>
              <a:rPr lang="en-US" sz="2000" b="1" dirty="0">
                <a:solidFill>
                  <a:srgbClr val="000000"/>
                </a:solidFill>
              </a:rPr>
              <a:t>Data Services</a:t>
            </a:r>
          </a:p>
        </p:txBody>
      </p:sp>
      <p:sp>
        <p:nvSpPr>
          <p:cNvPr id="22" name="TextBox 16"/>
          <p:cNvSpPr txBox="1">
            <a:spLocks noChangeArrowheads="1"/>
          </p:cNvSpPr>
          <p:nvPr/>
        </p:nvSpPr>
        <p:spPr bwMode="auto">
          <a:xfrm rot="19560000">
            <a:off x="1805592" y="3195695"/>
            <a:ext cx="2112983" cy="392882"/>
          </a:xfrm>
          <a:prstGeom prst="rect">
            <a:avLst/>
          </a:prstGeom>
          <a:noFill/>
          <a:ln w="9525">
            <a:noFill/>
            <a:miter lim="800000"/>
            <a:headEnd/>
            <a:tailEnd/>
          </a:ln>
        </p:spPr>
        <p:txBody>
          <a:bodyPr wrap="none">
            <a:spAutoFit/>
          </a:bodyPr>
          <a:lstStyle/>
          <a:p>
            <a:pPr algn="ctr"/>
            <a:r>
              <a:rPr lang="en-US" sz="2000" b="1" dirty="0">
                <a:solidFill>
                  <a:srgbClr val="000000"/>
                </a:solidFill>
              </a:rPr>
              <a:t>Metadata Services</a:t>
            </a:r>
          </a:p>
        </p:txBody>
      </p:sp>
      <p:sp>
        <p:nvSpPr>
          <p:cNvPr id="23" name="TextBox 17"/>
          <p:cNvSpPr txBox="1">
            <a:spLocks noChangeArrowheads="1"/>
          </p:cNvSpPr>
          <p:nvPr/>
        </p:nvSpPr>
        <p:spPr bwMode="auto">
          <a:xfrm rot="1860000">
            <a:off x="5346676" y="3175619"/>
            <a:ext cx="1823128" cy="400110"/>
          </a:xfrm>
          <a:prstGeom prst="rect">
            <a:avLst/>
          </a:prstGeom>
          <a:noFill/>
          <a:ln w="9525">
            <a:noFill/>
            <a:miter lim="800000"/>
            <a:headEnd/>
            <a:tailEnd/>
          </a:ln>
        </p:spPr>
        <p:txBody>
          <a:bodyPr wrap="none">
            <a:spAutoFit/>
          </a:bodyPr>
          <a:lstStyle/>
          <a:p>
            <a:r>
              <a:rPr lang="en-US" sz="2000" b="1" dirty="0" smtClean="0">
                <a:solidFill>
                  <a:srgbClr val="000000"/>
                </a:solidFill>
              </a:rPr>
              <a:t>Search Services</a:t>
            </a:r>
            <a:endParaRPr lang="en-US" sz="2000" b="1" dirty="0">
              <a:solidFill>
                <a:srgbClr val="000000"/>
              </a:solidFill>
            </a:endParaRPr>
          </a:p>
        </p:txBody>
      </p:sp>
      <p:sp>
        <p:nvSpPr>
          <p:cNvPr id="24" name="Oval 23"/>
          <p:cNvSpPr/>
          <p:nvPr/>
        </p:nvSpPr>
        <p:spPr>
          <a:xfrm>
            <a:off x="3583577" y="3208559"/>
            <a:ext cx="1665514" cy="1088572"/>
          </a:xfrm>
          <a:prstGeom prst="ellipse">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kern="0" dirty="0" err="1" smtClean="0">
                <a:solidFill>
                  <a:sysClr val="window" lastClr="FFFFFF"/>
                </a:solidFill>
              </a:rPr>
              <a:t>WaterML</a:t>
            </a:r>
            <a:r>
              <a:rPr lang="en-US" kern="0" dirty="0" smtClean="0">
                <a:solidFill>
                  <a:sysClr val="window" lastClr="FFFFFF"/>
                </a:solidFill>
              </a:rPr>
              <a:t>, Other OGC Standards</a:t>
            </a:r>
            <a:endParaRPr lang="en-US" kern="0" dirty="0">
              <a:solidFill>
                <a:sysClr val="window" lastClr="FFFFFF"/>
              </a:solidFill>
            </a:endParaRPr>
          </a:p>
        </p:txBody>
      </p:sp>
      <p:sp>
        <p:nvSpPr>
          <p:cNvPr id="25" name="Rectangle 24"/>
          <p:cNvSpPr/>
          <p:nvPr/>
        </p:nvSpPr>
        <p:spPr bwMode="auto">
          <a:xfrm>
            <a:off x="695576" y="6186924"/>
            <a:ext cx="7732143" cy="380996"/>
          </a:xfrm>
          <a:prstGeom prst="rect">
            <a:avLst/>
          </a:prstGeom>
          <a:solidFill>
            <a:schemeClr val="accent1">
              <a:lumMod val="40000"/>
              <a:lumOff val="60000"/>
            </a:schemeClr>
          </a:solidFill>
          <a:ln w="25400" cap="flat" cmpd="sng" algn="ctr">
            <a:solidFill>
              <a:srgbClr val="4F81BD">
                <a:shade val="50000"/>
              </a:srgbClr>
            </a:solidFill>
            <a:prstDash val="solid"/>
          </a:ln>
          <a:effectLst/>
        </p:spPr>
        <p:txBody>
          <a:bodyPr anchor="b"/>
          <a:lstStyle/>
          <a:p>
            <a:pPr algn="ctr">
              <a:defRPr/>
            </a:pPr>
            <a:r>
              <a:rPr lang="en-US" kern="0" dirty="0" smtClean="0">
                <a:solidFill>
                  <a:prstClr val="black"/>
                </a:solidFill>
              </a:rPr>
              <a:t>Information Model and Community Support Infrastructure</a:t>
            </a:r>
          </a:p>
        </p:txBody>
      </p:sp>
    </p:spTree>
    <p:extLst>
      <p:ext uri="{BB962C8B-B14F-4D97-AF65-F5344CB8AC3E}">
        <p14:creationId xmlns:p14="http://schemas.microsoft.com/office/powerpoint/2010/main" val="6684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7975"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pSp>
        <p:nvGrpSpPr>
          <p:cNvPr id="6" name="Group 74"/>
          <p:cNvGrpSpPr>
            <a:grpSpLocks/>
          </p:cNvGrpSpPr>
          <p:nvPr/>
        </p:nvGrpSpPr>
        <p:grpSpPr bwMode="auto">
          <a:xfrm>
            <a:off x="2411258" y="2227916"/>
            <a:ext cx="4124325" cy="3171825"/>
            <a:chOff x="2976" y="2160"/>
            <a:chExt cx="2736" cy="2112"/>
          </a:xfrm>
        </p:grpSpPr>
        <p:sp>
          <p:nvSpPr>
            <p:cNvPr id="7"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8" name="Straight Arrow Connector 7"/>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6"/>
            <p:cNvSpPr txBox="1">
              <a:spLocks noChangeArrowheads="1"/>
            </p:cNvSpPr>
            <p:nvPr/>
          </p:nvSpPr>
          <p:spPr bwMode="auto">
            <a:xfrm>
              <a:off x="4848" y="3360"/>
              <a:ext cx="7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Space, S</a:t>
              </a:r>
            </a:p>
          </p:txBody>
        </p:sp>
        <p:sp>
          <p:nvSpPr>
            <p:cNvPr id="12" name="TextBox 7"/>
            <p:cNvSpPr txBox="1">
              <a:spLocks noChangeArrowheads="1"/>
            </p:cNvSpPr>
            <p:nvPr/>
          </p:nvSpPr>
          <p:spPr bwMode="auto">
            <a:xfrm>
              <a:off x="4032" y="2208"/>
              <a:ext cx="68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Time, T</a:t>
              </a:r>
            </a:p>
          </p:txBody>
        </p:sp>
        <p:sp>
          <p:nvSpPr>
            <p:cNvPr id="13" name="TextBox 8"/>
            <p:cNvSpPr txBox="1">
              <a:spLocks noChangeArrowheads="1"/>
            </p:cNvSpPr>
            <p:nvPr/>
          </p:nvSpPr>
          <p:spPr bwMode="auto">
            <a:xfrm>
              <a:off x="3308" y="3955"/>
              <a:ext cx="10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Variables, V</a:t>
              </a:r>
            </a:p>
          </p:txBody>
        </p:sp>
        <p:cxnSp>
          <p:nvCxnSpPr>
            <p:cNvPr id="14"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15"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16"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17"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18"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19"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20"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21"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22"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23" name="TextBox 18"/>
            <p:cNvSpPr txBox="1">
              <a:spLocks noChangeArrowheads="1"/>
            </p:cNvSpPr>
            <p:nvPr/>
          </p:nvSpPr>
          <p:spPr bwMode="auto">
            <a:xfrm>
              <a:off x="4419" y="3150"/>
              <a:ext cx="19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a:t>
              </a:r>
            </a:p>
          </p:txBody>
        </p:sp>
        <p:sp>
          <p:nvSpPr>
            <p:cNvPr id="24" name="Oval 23"/>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TextBox 20"/>
            <p:cNvSpPr txBox="1">
              <a:spLocks noChangeArrowheads="1"/>
            </p:cNvSpPr>
            <p:nvPr/>
          </p:nvSpPr>
          <p:spPr bwMode="auto">
            <a:xfrm>
              <a:off x="3975" y="2568"/>
              <a:ext cx="1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a:t>
              </a:r>
            </a:p>
          </p:txBody>
        </p:sp>
        <p:sp>
          <p:nvSpPr>
            <p:cNvPr id="26" name="Oval 25"/>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TextBox 22"/>
            <p:cNvSpPr txBox="1">
              <a:spLocks noChangeArrowheads="1"/>
            </p:cNvSpPr>
            <p:nvPr/>
          </p:nvSpPr>
          <p:spPr bwMode="auto">
            <a:xfrm>
              <a:off x="3397" y="3463"/>
              <a:ext cx="25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a:t>
              </a:r>
            </a:p>
          </p:txBody>
        </p:sp>
        <p:sp>
          <p:nvSpPr>
            <p:cNvPr id="28" name="Oval 27"/>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 name="TextBox 24"/>
            <p:cNvSpPr txBox="1">
              <a:spLocks noChangeArrowheads="1"/>
            </p:cNvSpPr>
            <p:nvPr/>
          </p:nvSpPr>
          <p:spPr bwMode="auto">
            <a:xfrm>
              <a:off x="4224" y="2879"/>
              <a:ext cx="56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 </a:t>
              </a:r>
              <a:r>
                <a:rPr lang="en-US" sz="2400" smtClean="0">
                  <a:solidFill>
                    <a:srgbClr val="000000"/>
                  </a:solidFill>
                </a:rPr>
                <a:t>(s,t)</a:t>
              </a:r>
            </a:p>
          </p:txBody>
        </p:sp>
        <p:sp>
          <p:nvSpPr>
            <p:cNvPr id="30" name="Oval 29"/>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 name="TextBox 26"/>
            <p:cNvSpPr txBox="1">
              <a:spLocks noChangeArrowheads="1"/>
            </p:cNvSpPr>
            <p:nvPr/>
          </p:nvSpPr>
          <p:spPr bwMode="auto">
            <a:xfrm>
              <a:off x="4752" y="3120"/>
              <a:ext cx="80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“Where”</a:t>
              </a:r>
            </a:p>
          </p:txBody>
        </p:sp>
        <p:sp>
          <p:nvSpPr>
            <p:cNvPr id="32" name="TextBox 27"/>
            <p:cNvSpPr txBox="1">
              <a:spLocks noChangeArrowheads="1"/>
            </p:cNvSpPr>
            <p:nvPr/>
          </p:nvSpPr>
          <p:spPr bwMode="auto">
            <a:xfrm>
              <a:off x="3486" y="3731"/>
              <a:ext cx="70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“What”</a:t>
              </a:r>
            </a:p>
          </p:txBody>
        </p:sp>
        <p:sp>
          <p:nvSpPr>
            <p:cNvPr id="33" name="TextBox 28"/>
            <p:cNvSpPr txBox="1">
              <a:spLocks noChangeArrowheads="1"/>
            </p:cNvSpPr>
            <p:nvPr/>
          </p:nvSpPr>
          <p:spPr bwMode="auto">
            <a:xfrm>
              <a:off x="3168" y="2208"/>
              <a:ext cx="7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“When”</a:t>
              </a:r>
            </a:p>
          </p:txBody>
        </p:sp>
        <p:sp>
          <p:nvSpPr>
            <p:cNvPr id="34" name="TextBox 29"/>
            <p:cNvSpPr txBox="1">
              <a:spLocks noChangeArrowheads="1"/>
            </p:cNvSpPr>
            <p:nvPr/>
          </p:nvSpPr>
          <p:spPr bwMode="auto">
            <a:xfrm>
              <a:off x="4608" y="2592"/>
              <a:ext cx="1082"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A data value</a:t>
              </a:r>
            </a:p>
          </p:txBody>
        </p:sp>
        <p:cxnSp>
          <p:nvCxnSpPr>
            <p:cNvPr id="35" name="Straight Arrow Connector 31"/>
            <p:cNvCxnSpPr>
              <a:cxnSpLocks noChangeShapeType="1"/>
              <a:stCxn id="34" idx="1"/>
              <a:endCxn id="30"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graphicFrame>
        <p:nvGraphicFramePr>
          <p:cNvPr id="2" name="Table 1"/>
          <p:cNvGraphicFramePr>
            <a:graphicFrameLocks noGrp="1"/>
          </p:cNvGraphicFramePr>
          <p:nvPr>
            <p:extLst>
              <p:ext uri="{D42A27DB-BD31-4B8C-83A1-F6EECF244321}">
                <p14:modId xmlns:p14="http://schemas.microsoft.com/office/powerpoint/2010/main" val="467317687"/>
              </p:ext>
            </p:extLst>
          </p:nvPr>
        </p:nvGraphicFramePr>
        <p:xfrm>
          <a:off x="152400" y="3536996"/>
          <a:ext cx="2133600" cy="23469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Variable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Method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Quality Control Level</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Data Type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Source/Organization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4051090895"/>
              </p:ext>
            </p:extLst>
          </p:nvPr>
        </p:nvGraphicFramePr>
        <p:xfrm>
          <a:off x="2427309" y="5440680"/>
          <a:ext cx="2046111" cy="1341120"/>
        </p:xfrm>
        <a:graphic>
          <a:graphicData uri="http://schemas.openxmlformats.org/drawingml/2006/table">
            <a:tbl>
              <a:tblPr/>
              <a:tblGrid>
                <a:gridCol w="2046111"/>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Censoring</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Qualifying comments</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657248351"/>
              </p:ext>
            </p:extLst>
          </p:nvPr>
        </p:nvGraphicFramePr>
        <p:xfrm>
          <a:off x="6705600" y="3596640"/>
          <a:ext cx="2057400" cy="1676400"/>
        </p:xfrm>
        <a:graphic>
          <a:graphicData uri="http://schemas.openxmlformats.org/drawingml/2006/table">
            <a:tbl>
              <a:tblPr/>
              <a:tblGrid>
                <a:gridCol w="20574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Feature of interest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Latitude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Longitude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Site identifiers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585884088"/>
              </p:ext>
            </p:extLst>
          </p:nvPr>
        </p:nvGraphicFramePr>
        <p:xfrm>
          <a:off x="152400" y="2170095"/>
          <a:ext cx="2133600" cy="6705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Times New Roman" pitchFamily="18" charset="0"/>
                          <a:cs typeface="Times New Roman" pitchFamily="18" charset="0"/>
                        </a:rPr>
                        <a:t>DateTime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Interval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87425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2563312" y="1556959"/>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457200" y="76200"/>
            <a:ext cx="8229600" cy="609600"/>
          </a:xfrm>
        </p:spPr>
        <p:txBody>
          <a:bodyPr>
            <a:normAutofit fontScale="90000"/>
          </a:bodyPr>
          <a:lstStyle/>
          <a:p>
            <a:pPr eaLnBrk="1" hangingPunct="1"/>
            <a:r>
              <a:rPr lang="en-US" sz="4000" dirty="0" smtClean="0"/>
              <a:t>Observations Data Model (ODM)</a:t>
            </a:r>
          </a:p>
        </p:txBody>
      </p:sp>
      <p:grpSp>
        <p:nvGrpSpPr>
          <p:cNvPr id="2" name="Group 26"/>
          <p:cNvGrpSpPr/>
          <p:nvPr/>
        </p:nvGrpSpPr>
        <p:grpSpPr>
          <a:xfrm>
            <a:off x="361352" y="685800"/>
            <a:ext cx="8554049" cy="4735035"/>
            <a:chOff x="361352" y="979965"/>
            <a:chExt cx="8554049"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61352" y="986838"/>
              <a:ext cx="8554049" cy="3958259"/>
              <a:chOff x="345792" y="986838"/>
              <a:chExt cx="7577286" cy="3958259"/>
            </a:xfrm>
          </p:grpSpPr>
          <p:sp>
            <p:nvSpPr>
              <p:cNvPr id="44036" name="Text Box 16"/>
              <p:cNvSpPr txBox="1">
                <a:spLocks noChangeArrowheads="1"/>
              </p:cNvSpPr>
              <p:nvPr/>
            </p:nvSpPr>
            <p:spPr bwMode="auto">
              <a:xfrm>
                <a:off x="5634229" y="2848045"/>
                <a:ext cx="1613859" cy="1019652"/>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346984" cy="391187"/>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a:t>
                </a:r>
                <a:r>
                  <a:rPr lang="en-US" sz="2400" dirty="0" smtClean="0">
                    <a:solidFill>
                      <a:prstClr val="black"/>
                    </a:solidFill>
                  </a:rPr>
                  <a:t>tower data</a:t>
                </a:r>
                <a:endParaRPr lang="en-US" sz="2400" dirty="0">
                  <a:solidFill>
                    <a:prstClr val="black"/>
                  </a:solidFill>
                </a:endParaRPr>
              </a:p>
            </p:txBody>
          </p:sp>
          <p:sp>
            <p:nvSpPr>
              <p:cNvPr id="44040" name="Text Box 14"/>
              <p:cNvSpPr txBox="1">
                <a:spLocks noChangeArrowheads="1"/>
              </p:cNvSpPr>
              <p:nvPr/>
            </p:nvSpPr>
            <p:spPr bwMode="auto">
              <a:xfrm>
                <a:off x="5167218" y="1012221"/>
                <a:ext cx="1536108"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391187"/>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63196" y="2199165"/>
                <a:ext cx="1473067"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1828800" y="4648200"/>
            <a:ext cx="5943600" cy="1754326"/>
          </a:xfrm>
          <a:prstGeom prst="rect">
            <a:avLst/>
          </a:prstGeom>
        </p:spPr>
        <p:txBody>
          <a:bodyPr wrap="square">
            <a:spAutoFit/>
          </a:bodyPr>
          <a:lstStyle/>
          <a:p>
            <a:pPr marL="231721" indent="-231721" eaLnBrk="0" hangingPunct="0">
              <a:buFontTx/>
              <a:buChar char="•"/>
            </a:pPr>
            <a:r>
              <a:rPr lang="en-US" dirty="0" smtClean="0">
                <a:solidFill>
                  <a:srgbClr val="000000"/>
                </a:solidFill>
                <a:latin typeface="Helvetica" pitchFamily="34" charset="0"/>
              </a:rPr>
              <a:t>A </a:t>
            </a:r>
            <a:r>
              <a:rPr lang="en-US" dirty="0" smtClean="0">
                <a:solidFill>
                  <a:srgbClr val="FF3300"/>
                </a:solidFill>
                <a:latin typeface="Helvetica" pitchFamily="34" charset="0"/>
              </a:rPr>
              <a:t>relational database</a:t>
            </a:r>
            <a:r>
              <a:rPr lang="en-US" dirty="0" smtClean="0">
                <a:solidFill>
                  <a:srgbClr val="000000"/>
                </a:solidFill>
                <a:latin typeface="Helvetica" pitchFamily="34" charset="0"/>
              </a:rPr>
              <a:t> at the single observation level</a:t>
            </a:r>
          </a:p>
          <a:p>
            <a:pPr marL="231721" indent="-231721" eaLnBrk="0" hangingPunct="0">
              <a:buFontTx/>
              <a:buChar char="•"/>
            </a:pPr>
            <a:r>
              <a:rPr lang="en-US" dirty="0" smtClean="0">
                <a:solidFill>
                  <a:srgbClr val="000000"/>
                </a:solidFill>
                <a:latin typeface="Helvetica" pitchFamily="34" charset="0"/>
              </a:rPr>
              <a:t>Metadata for </a:t>
            </a:r>
            <a:r>
              <a:rPr lang="en-US" dirty="0" smtClean="0">
                <a:solidFill>
                  <a:srgbClr val="FF3300"/>
                </a:solidFill>
                <a:latin typeface="Helvetica" pitchFamily="34" charset="0"/>
              </a:rPr>
              <a:t>unambiguous interpretation</a:t>
            </a:r>
          </a:p>
          <a:p>
            <a:pPr marL="231721" indent="-231721" eaLnBrk="0" hangingPunct="0">
              <a:buFontTx/>
              <a:buChar char="•"/>
            </a:pPr>
            <a:r>
              <a:rPr lang="en-US" dirty="0" smtClean="0">
                <a:solidFill>
                  <a:srgbClr val="000000"/>
                </a:solidFill>
                <a:latin typeface="Helvetica" pitchFamily="34" charset="0"/>
              </a:rPr>
              <a:t>Traceable heritage from </a:t>
            </a:r>
            <a:r>
              <a:rPr lang="en-US" dirty="0" smtClean="0">
                <a:solidFill>
                  <a:srgbClr val="FF3300"/>
                </a:solidFill>
                <a:latin typeface="Helvetica" pitchFamily="34" charset="0"/>
              </a:rPr>
              <a:t>raw</a:t>
            </a:r>
            <a:r>
              <a:rPr lang="en-US" dirty="0" smtClean="0">
                <a:solidFill>
                  <a:srgbClr val="000000"/>
                </a:solidFill>
                <a:latin typeface="Helvetica" pitchFamily="34" charset="0"/>
              </a:rPr>
              <a:t> measurements to </a:t>
            </a:r>
            <a:r>
              <a:rPr lang="en-US" dirty="0" smtClean="0">
                <a:solidFill>
                  <a:srgbClr val="FF3300"/>
                </a:solidFill>
                <a:latin typeface="Helvetica" pitchFamily="34" charset="0"/>
              </a:rPr>
              <a:t>usable</a:t>
            </a:r>
            <a:r>
              <a:rPr lang="en-US" dirty="0" smtClean="0">
                <a:solidFill>
                  <a:srgbClr val="000000"/>
                </a:solidFill>
                <a:latin typeface="Helvetica" pitchFamily="34" charset="0"/>
              </a:rPr>
              <a:t> information</a:t>
            </a:r>
          </a:p>
          <a:p>
            <a:pPr marL="231721" indent="-231721" eaLnBrk="0" hangingPunct="0">
              <a:buFontTx/>
              <a:buChar char="•"/>
            </a:pPr>
            <a:r>
              <a:rPr lang="en-US" dirty="0" smtClean="0">
                <a:solidFill>
                  <a:prstClr val="black"/>
                </a:solidFill>
                <a:latin typeface="Helvetica" pitchFamily="34" charset="0"/>
              </a:rPr>
              <a:t>Promote </a:t>
            </a:r>
            <a:r>
              <a:rPr lang="en-US" dirty="0" smtClean="0">
                <a:solidFill>
                  <a:srgbClr val="FF0000"/>
                </a:solidFill>
                <a:latin typeface="Helvetica" pitchFamily="34" charset="0"/>
              </a:rPr>
              <a:t>syntactic</a:t>
            </a:r>
            <a:r>
              <a:rPr lang="en-US" dirty="0" smtClean="0">
                <a:solidFill>
                  <a:prstClr val="black"/>
                </a:solidFill>
                <a:latin typeface="Helvetica" pitchFamily="34" charset="0"/>
              </a:rPr>
              <a:t> and </a:t>
            </a:r>
            <a:r>
              <a:rPr lang="en-US" dirty="0" smtClean="0">
                <a:solidFill>
                  <a:srgbClr val="FF0000"/>
                </a:solidFill>
                <a:latin typeface="Helvetica" pitchFamily="34" charset="0"/>
              </a:rPr>
              <a:t>semantic</a:t>
            </a:r>
            <a:r>
              <a:rPr lang="en-US" dirty="0" smtClean="0">
                <a:solidFill>
                  <a:prstClr val="black"/>
                </a:solidFill>
                <a:latin typeface="Helvetica" pitchFamily="34" charset="0"/>
              </a:rPr>
              <a:t> consistency </a:t>
            </a:r>
          </a:p>
          <a:p>
            <a:pPr marL="231721" indent="-231721" eaLnBrk="0" hangingPunct="0">
              <a:buFontTx/>
              <a:buChar char="•"/>
            </a:pPr>
            <a:r>
              <a:rPr lang="en-US" dirty="0" smtClean="0">
                <a:solidFill>
                  <a:srgbClr val="FF3300"/>
                </a:solidFill>
                <a:latin typeface="Helvetica" pitchFamily="34" charset="0"/>
              </a:rPr>
              <a:t>Cross dimension</a:t>
            </a:r>
            <a:r>
              <a:rPr lang="en-US" dirty="0" smtClean="0">
                <a:solidFill>
                  <a:srgbClr val="000000"/>
                </a:solidFill>
                <a:latin typeface="Helvetica" pitchFamily="34" charset="0"/>
              </a:rPr>
              <a:t> retrieval and analysis</a:t>
            </a:r>
            <a:endParaRPr lang="en-US" dirty="0">
              <a:solidFill>
                <a:srgbClr val="000000"/>
              </a:solidFill>
              <a:latin typeface="Helvetica" pitchFamily="34" charset="0"/>
            </a:endParaRPr>
          </a:p>
        </p:txBody>
      </p:sp>
      <p:sp>
        <p:nvSpPr>
          <p:cNvPr id="30" name="Rectangle 29"/>
          <p:cNvSpPr/>
          <p:nvPr/>
        </p:nvSpPr>
        <p:spPr>
          <a:xfrm>
            <a:off x="208952" y="6324600"/>
            <a:ext cx="8782648" cy="461665"/>
          </a:xfrm>
          <a:prstGeom prst="rect">
            <a:avLst/>
          </a:prstGeom>
        </p:spPr>
        <p:txBody>
          <a:bodyPr wrap="square">
            <a:spAutoFit/>
          </a:bodyPr>
          <a:lstStyle/>
          <a:p>
            <a:r>
              <a:rPr lang="en-US" sz="1200" dirty="0">
                <a:solidFill>
                  <a:prstClr val="black"/>
                </a:solidFill>
              </a:rPr>
              <a:t>Horsburgh, J. S., D. G. Tarboton, D. R. Maidment, and I. Zaslavsky (2008), A </a:t>
            </a:r>
            <a:r>
              <a:rPr lang="en-US" sz="1200" dirty="0" smtClean="0">
                <a:solidFill>
                  <a:prstClr val="black"/>
                </a:solidFill>
              </a:rPr>
              <a:t>relational model </a:t>
            </a:r>
            <a:r>
              <a:rPr lang="en-US" sz="1200" dirty="0">
                <a:solidFill>
                  <a:prstClr val="black"/>
                </a:solidFill>
              </a:rPr>
              <a:t>for environmental and water resources data, </a:t>
            </a:r>
            <a:r>
              <a:rPr lang="en-US" sz="1200" i="1" dirty="0">
                <a:solidFill>
                  <a:prstClr val="black"/>
                </a:solidFill>
              </a:rPr>
              <a:t>Water Resources Research</a:t>
            </a:r>
            <a:r>
              <a:rPr lang="en-US" sz="1200" dirty="0">
                <a:solidFill>
                  <a:prstClr val="black"/>
                </a:solidFill>
              </a:rPr>
              <a:t>, </a:t>
            </a:r>
            <a:r>
              <a:rPr lang="en-US" sz="1200" dirty="0" smtClean="0">
                <a:solidFill>
                  <a:prstClr val="black"/>
                </a:solidFill>
              </a:rPr>
              <a:t>44, W05406</a:t>
            </a:r>
            <a:r>
              <a:rPr lang="en-US" sz="1200" dirty="0">
                <a:solidFill>
                  <a:prstClr val="black"/>
                </a:solidFill>
              </a:rPr>
              <a:t>, doi:10.1029/2007WR006392.</a:t>
            </a:r>
            <a:endParaRPr lang="en-US" sz="1200" dirty="0">
              <a:solidFill>
                <a:prstClr val="black"/>
              </a:solidFill>
              <a:latin typeface="Arial" charset="0"/>
            </a:endParaRPr>
          </a:p>
        </p:txBody>
      </p:sp>
      <p:sp>
        <p:nvSpPr>
          <p:cNvPr id="4" name="Rectangle 3"/>
          <p:cNvSpPr/>
          <p:nvPr/>
        </p:nvSpPr>
        <p:spPr>
          <a:xfrm>
            <a:off x="3352800" y="609600"/>
            <a:ext cx="2329840" cy="840230"/>
          </a:xfrm>
          <a:prstGeom prst="rect">
            <a:avLst/>
          </a:prstGeom>
        </p:spPr>
        <p:txBody>
          <a:bodyPr wrap="square">
            <a:spAutoFit/>
          </a:bodyPr>
          <a:lstStyle/>
          <a:p>
            <a:pPr algn="ctr">
              <a:lnSpc>
                <a:spcPct val="90000"/>
              </a:lnSpc>
            </a:pPr>
            <a:r>
              <a:rPr lang="en-US" dirty="0">
                <a:solidFill>
                  <a:srgbClr val="C0504D"/>
                </a:solidFill>
              </a:rPr>
              <a:t>Provides a common persistence model for data storage</a:t>
            </a:r>
          </a:p>
        </p:txBody>
      </p:sp>
    </p:spTree>
    <p:extLst>
      <p:ext uri="{BB962C8B-B14F-4D97-AF65-F5344CB8AC3E}">
        <p14:creationId xmlns:p14="http://schemas.microsoft.com/office/powerpoint/2010/main" val="2349706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371475"/>
            <a:ext cx="9144000" cy="5843588"/>
            <a:chOff x="0" y="63"/>
            <a:chExt cx="5760" cy="3681"/>
          </a:xfrm>
        </p:grpSpPr>
        <p:pic>
          <p:nvPicPr>
            <p:cNvPr id="44037" name="Picture 7" descr="ODM 1"/>
            <p:cNvPicPr>
              <a:picLocks noChangeAspect="1" noChangeArrowheads="1"/>
            </p:cNvPicPr>
            <p:nvPr/>
          </p:nvPicPr>
          <p:blipFill>
            <a:blip r:embed="rId3" cstate="print"/>
            <a:srcRect/>
            <a:stretch>
              <a:fillRect/>
            </a:stretch>
          </p:blipFill>
          <p:spPr bwMode="auto">
            <a:xfrm>
              <a:off x="0" y="63"/>
              <a:ext cx="5760" cy="3681"/>
            </a:xfrm>
            <a:prstGeom prst="rect">
              <a:avLst/>
            </a:prstGeom>
            <a:noFill/>
            <a:ln w="9525">
              <a:noFill/>
              <a:miter lim="800000"/>
              <a:headEnd/>
              <a:tailEnd/>
            </a:ln>
          </p:spPr>
        </p:pic>
        <p:sp>
          <p:nvSpPr>
            <p:cNvPr id="44038"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4035" name="Rectangle 3"/>
          <p:cNvSpPr>
            <a:spLocks noChangeArrowheads="1"/>
          </p:cNvSpPr>
          <p:nvPr/>
        </p:nvSpPr>
        <p:spPr bwMode="auto">
          <a:xfrm>
            <a:off x="152400" y="6215063"/>
            <a:ext cx="8839200" cy="523875"/>
          </a:xfrm>
          <a:prstGeom prst="rect">
            <a:avLst/>
          </a:prstGeom>
          <a:noFill/>
          <a:ln w="9525">
            <a:noFill/>
            <a:miter lim="800000"/>
            <a:headEnd/>
            <a:tailEnd/>
          </a:ln>
        </p:spPr>
        <p:txBody>
          <a:bodyPr lIns="91418" tIns="45709" rIns="91418" bIns="45709">
            <a:spAutoFit/>
          </a:bodyPr>
          <a:lstStyle/>
          <a:p>
            <a:pPr fontAlgn="base">
              <a:spcBef>
                <a:spcPct val="0"/>
              </a:spcBef>
              <a:spcAft>
                <a:spcPct val="0"/>
              </a:spcAft>
            </a:pPr>
            <a:r>
              <a:rPr lang="en-US" sz="1400" dirty="0" err="1" smtClean="0">
                <a:solidFill>
                  <a:srgbClr val="000000"/>
                </a:solidFill>
              </a:rPr>
              <a:t>Horsburgh</a:t>
            </a:r>
            <a:r>
              <a:rPr lang="en-US" sz="1400" dirty="0" smtClean="0">
                <a:solidFill>
                  <a:srgbClr val="000000"/>
                </a:solidFill>
              </a:rPr>
              <a:t>, J. S., D. G. Tarboton, D. R. </a:t>
            </a:r>
            <a:r>
              <a:rPr lang="en-US" sz="1400" dirty="0" err="1" smtClean="0">
                <a:solidFill>
                  <a:srgbClr val="000000"/>
                </a:solidFill>
              </a:rPr>
              <a:t>Maidment</a:t>
            </a:r>
            <a:r>
              <a:rPr lang="en-US" sz="1400" dirty="0" smtClean="0">
                <a:solidFill>
                  <a:srgbClr val="000000"/>
                </a:solidFill>
              </a:rPr>
              <a:t> and I. </a:t>
            </a:r>
            <a:r>
              <a:rPr lang="en-US" sz="1400" dirty="0" err="1" smtClean="0">
                <a:solidFill>
                  <a:srgbClr val="000000"/>
                </a:solidFill>
              </a:rPr>
              <a:t>Zaslavsky</a:t>
            </a:r>
            <a:r>
              <a:rPr lang="en-US" sz="1400" dirty="0" smtClean="0">
                <a:solidFill>
                  <a:srgbClr val="000000"/>
                </a:solidFill>
              </a:rPr>
              <a:t>, (2008), A Relational Model for Environmental and Water Resources Data, </a:t>
            </a:r>
            <a:r>
              <a:rPr lang="en-US" sz="1400" i="1" dirty="0" smtClean="0">
                <a:solidFill>
                  <a:srgbClr val="000000"/>
                </a:solidFill>
              </a:rPr>
              <a:t>Water </a:t>
            </a:r>
            <a:r>
              <a:rPr lang="en-US" sz="1400" i="1" dirty="0" err="1" smtClean="0">
                <a:solidFill>
                  <a:srgbClr val="000000"/>
                </a:solidFill>
              </a:rPr>
              <a:t>Resour</a:t>
            </a:r>
            <a:r>
              <a:rPr lang="en-US" sz="1400" i="1" dirty="0" smtClean="0">
                <a:solidFill>
                  <a:srgbClr val="000000"/>
                </a:solidFill>
              </a:rPr>
              <a:t>. Res.,</a:t>
            </a:r>
            <a:r>
              <a:rPr lang="en-US" sz="1400" dirty="0" smtClean="0">
                <a:solidFill>
                  <a:srgbClr val="000000"/>
                </a:solidFill>
              </a:rPr>
              <a:t> 44: W05406, doi:10.1029/2007WR006392.</a:t>
            </a:r>
          </a:p>
        </p:txBody>
      </p:sp>
      <p:sp>
        <p:nvSpPr>
          <p:cNvPr id="44036" name="Rectangle 7"/>
          <p:cNvSpPr>
            <a:spLocks noChangeArrowheads="1"/>
          </p:cNvSpPr>
          <p:nvPr/>
        </p:nvSpPr>
        <p:spPr bwMode="auto">
          <a:xfrm>
            <a:off x="0" y="0"/>
            <a:ext cx="9144000" cy="276225"/>
          </a:xfrm>
          <a:prstGeom prst="rect">
            <a:avLst/>
          </a:prstGeom>
          <a:noFill/>
          <a:ln w="9525">
            <a:noFill/>
            <a:miter lim="800000"/>
            <a:headEnd/>
            <a:tailEnd/>
          </a:ln>
        </p:spPr>
        <p:txBody>
          <a:bodyPr lIns="91433" tIns="0" rIns="91433" bIns="0">
            <a:spAutoFit/>
          </a:bodyPr>
          <a:lstStyle/>
          <a:p>
            <a:pPr algn="ctr" eaLnBrk="0" fontAlgn="base" hangingPunct="0">
              <a:spcBef>
                <a:spcPct val="0"/>
              </a:spcBef>
              <a:spcAft>
                <a:spcPct val="0"/>
              </a:spcAft>
            </a:pPr>
            <a:r>
              <a:rPr lang="en-US" b="1" dirty="0" smtClean="0">
                <a:solidFill>
                  <a:srgbClr val="FF0000"/>
                </a:solidFill>
              </a:rPr>
              <a:t>CUAHSI Observations Data Model  </a:t>
            </a:r>
            <a:r>
              <a:rPr lang="en-US" b="1" u="sng" dirty="0" smtClean="0">
                <a:solidFill>
                  <a:srgbClr val="0000FF"/>
                </a:solidFill>
                <a:hlinkClick r:id="rId4"/>
              </a:rPr>
              <a:t>http://his.cuahsi.org/odmdatabases.html</a:t>
            </a:r>
            <a:endParaRPr lang="en-US" b="1" u="sng" dirty="0" smtClean="0">
              <a:solidFill>
                <a:srgbClr val="0000FF"/>
              </a:solidFill>
            </a:endParaRPr>
          </a:p>
        </p:txBody>
      </p:sp>
    </p:spTree>
    <p:extLst>
      <p:ext uri="{BB962C8B-B14F-4D97-AF65-F5344CB8AC3E}">
        <p14:creationId xmlns:p14="http://schemas.microsoft.com/office/powerpoint/2010/main" val="3361156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1828800" y="1565275"/>
            <a:ext cx="6059488" cy="1704975"/>
          </a:xfrm>
          <a:prstGeom prst="rect">
            <a:avLst/>
          </a:prstGeom>
          <a:noFill/>
        </p:spPr>
      </p:pic>
      <p:pic>
        <p:nvPicPr>
          <p:cNvPr id="222211" name="Picture 3"/>
          <p:cNvPicPr>
            <a:picLocks noChangeAspect="1" noChangeArrowheads="1"/>
          </p:cNvPicPr>
          <p:nvPr/>
        </p:nvPicPr>
        <p:blipFill>
          <a:blip r:embed="rId3" cstate="print"/>
          <a:srcRect/>
          <a:stretch>
            <a:fillRect/>
          </a:stretch>
        </p:blipFill>
        <p:spPr bwMode="auto">
          <a:xfrm>
            <a:off x="234950" y="4876800"/>
            <a:ext cx="3571875" cy="995363"/>
          </a:xfrm>
          <a:prstGeom prst="rect">
            <a:avLst/>
          </a:prstGeom>
          <a:noFill/>
        </p:spPr>
      </p:pic>
      <p:pic>
        <p:nvPicPr>
          <p:cNvPr id="222212" name="Picture 4"/>
          <p:cNvPicPr>
            <a:picLocks noChangeAspect="1" noChangeArrowheads="1"/>
          </p:cNvPicPr>
          <p:nvPr/>
        </p:nvPicPr>
        <p:blipFill>
          <a:blip r:embed="rId4" cstate="print"/>
          <a:srcRect/>
          <a:stretch>
            <a:fillRect/>
          </a:stretch>
        </p:blipFill>
        <p:spPr bwMode="auto">
          <a:xfrm>
            <a:off x="4248150" y="5256213"/>
            <a:ext cx="4787900" cy="1241425"/>
          </a:xfrm>
          <a:prstGeom prst="rect">
            <a:avLst/>
          </a:prstGeom>
          <a:noFill/>
        </p:spPr>
      </p:pic>
      <p:pic>
        <p:nvPicPr>
          <p:cNvPr id="222213" name="Picture 5"/>
          <p:cNvPicPr>
            <a:picLocks noChangeAspect="1" noChangeArrowheads="1"/>
          </p:cNvPicPr>
          <p:nvPr/>
        </p:nvPicPr>
        <p:blipFill>
          <a:blip r:embed="rId5" cstate="print"/>
          <a:srcRect/>
          <a:stretch>
            <a:fillRect/>
          </a:stretch>
        </p:blipFill>
        <p:spPr bwMode="auto">
          <a:xfrm>
            <a:off x="104775" y="3413125"/>
            <a:ext cx="8983663" cy="1182688"/>
          </a:xfrm>
          <a:prstGeom prst="rect">
            <a:avLst/>
          </a:prstGeom>
          <a:noFill/>
        </p:spPr>
      </p:pic>
      <p:sp>
        <p:nvSpPr>
          <p:cNvPr id="222214" name="Rectangle 6"/>
          <p:cNvSpPr>
            <a:spLocks noGrp="1" noChangeArrowheads="1"/>
          </p:cNvSpPr>
          <p:nvPr>
            <p:ph type="title"/>
          </p:nvPr>
        </p:nvSpPr>
        <p:spPr>
          <a:xfrm>
            <a:off x="719138" y="134938"/>
            <a:ext cx="8048625" cy="1185862"/>
          </a:xfrm>
        </p:spPr>
        <p:txBody>
          <a:bodyPr/>
          <a:lstStyle/>
          <a:p>
            <a:r>
              <a:rPr lang="en-US" sz="4000"/>
              <a:t>Discharge, Stage, Concentration and Daily Average Example</a:t>
            </a:r>
          </a:p>
        </p:txBody>
      </p:sp>
      <p:sp>
        <p:nvSpPr>
          <p:cNvPr id="222215" name="Oval 7"/>
          <p:cNvSpPr>
            <a:spLocks noChangeArrowheads="1"/>
          </p:cNvSpPr>
          <p:nvPr/>
        </p:nvSpPr>
        <p:spPr bwMode="auto">
          <a:xfrm>
            <a:off x="6186488" y="2014538"/>
            <a:ext cx="304800" cy="1052512"/>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6" name="Oval 8"/>
          <p:cNvSpPr>
            <a:spLocks noChangeArrowheads="1"/>
          </p:cNvSpPr>
          <p:nvPr/>
        </p:nvSpPr>
        <p:spPr bwMode="auto">
          <a:xfrm>
            <a:off x="693738" y="3776663"/>
            <a:ext cx="315912" cy="657225"/>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17" name="AutoShape 9"/>
          <p:cNvCxnSpPr>
            <a:cxnSpLocks noChangeShapeType="1"/>
            <a:stCxn id="222215" idx="4"/>
            <a:endCxn id="222216" idx="0"/>
          </p:cNvCxnSpPr>
          <p:nvPr/>
        </p:nvCxnSpPr>
        <p:spPr bwMode="auto">
          <a:xfrm rot="5400000">
            <a:off x="3255169" y="678657"/>
            <a:ext cx="681037" cy="5486400"/>
          </a:xfrm>
          <a:prstGeom prst="bentConnector3">
            <a:avLst>
              <a:gd name="adj1" fmla="val 38926"/>
            </a:avLst>
          </a:prstGeom>
          <a:noFill/>
          <a:ln w="28575">
            <a:solidFill>
              <a:schemeClr val="accent2"/>
            </a:solidFill>
            <a:miter lim="800000"/>
            <a:headEnd/>
            <a:tailEnd/>
          </a:ln>
          <a:effectLst/>
        </p:spPr>
      </p:cxnSp>
      <p:sp>
        <p:nvSpPr>
          <p:cNvPr id="222218" name="Oval 10"/>
          <p:cNvSpPr>
            <a:spLocks noChangeArrowheads="1"/>
          </p:cNvSpPr>
          <p:nvPr/>
        </p:nvSpPr>
        <p:spPr bwMode="auto">
          <a:xfrm>
            <a:off x="6824663" y="2012950"/>
            <a:ext cx="304800" cy="10604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9" name="Oval 11"/>
          <p:cNvSpPr>
            <a:spLocks noChangeArrowheads="1"/>
          </p:cNvSpPr>
          <p:nvPr/>
        </p:nvSpPr>
        <p:spPr bwMode="auto">
          <a:xfrm>
            <a:off x="4849813" y="5626100"/>
            <a:ext cx="304800" cy="7175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0" name="AutoShape 12"/>
          <p:cNvCxnSpPr>
            <a:cxnSpLocks noChangeShapeType="1"/>
            <a:stCxn id="222218" idx="4"/>
            <a:endCxn id="222219" idx="0"/>
          </p:cNvCxnSpPr>
          <p:nvPr/>
        </p:nvCxnSpPr>
        <p:spPr bwMode="auto">
          <a:xfrm rot="5400000">
            <a:off x="4727575" y="3362326"/>
            <a:ext cx="2524125" cy="1974850"/>
          </a:xfrm>
          <a:prstGeom prst="bentConnector3">
            <a:avLst>
              <a:gd name="adj1" fmla="val 67921"/>
            </a:avLst>
          </a:prstGeom>
          <a:noFill/>
          <a:ln w="28575">
            <a:solidFill>
              <a:srgbClr val="009900"/>
            </a:solidFill>
            <a:miter lim="800000"/>
            <a:headEnd/>
            <a:tailEnd/>
          </a:ln>
          <a:effectLst/>
        </p:spPr>
      </p:cxnSp>
      <p:sp>
        <p:nvSpPr>
          <p:cNvPr id="222221" name="Oval 13"/>
          <p:cNvSpPr>
            <a:spLocks noChangeArrowheads="1"/>
          </p:cNvSpPr>
          <p:nvPr/>
        </p:nvSpPr>
        <p:spPr bwMode="auto">
          <a:xfrm>
            <a:off x="4378325" y="3794125"/>
            <a:ext cx="304800" cy="679450"/>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22" name="Oval 14"/>
          <p:cNvSpPr>
            <a:spLocks noChangeArrowheads="1"/>
          </p:cNvSpPr>
          <p:nvPr/>
        </p:nvSpPr>
        <p:spPr bwMode="auto">
          <a:xfrm>
            <a:off x="542925" y="5214938"/>
            <a:ext cx="304800" cy="555625"/>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3" name="AutoShape 15"/>
          <p:cNvCxnSpPr>
            <a:cxnSpLocks noChangeShapeType="1"/>
            <a:stCxn id="222221" idx="4"/>
            <a:endCxn id="222222" idx="0"/>
          </p:cNvCxnSpPr>
          <p:nvPr/>
        </p:nvCxnSpPr>
        <p:spPr bwMode="auto">
          <a:xfrm rot="5400000">
            <a:off x="2256631" y="2926557"/>
            <a:ext cx="712787" cy="3835400"/>
          </a:xfrm>
          <a:prstGeom prst="bentConnector3">
            <a:avLst>
              <a:gd name="adj1" fmla="val 31847"/>
            </a:avLst>
          </a:prstGeom>
          <a:noFill/>
          <a:ln w="28575">
            <a:solidFill>
              <a:srgbClr val="CC00CC"/>
            </a:solidFill>
            <a:miter lim="800000"/>
            <a:headEnd/>
            <a:tailEnd/>
          </a:ln>
          <a:effectLst/>
        </p:spPr>
      </p:cxnSp>
      <p:sp>
        <p:nvSpPr>
          <p:cNvPr id="222224" name="Oval 16"/>
          <p:cNvSpPr>
            <a:spLocks noChangeArrowheads="1"/>
          </p:cNvSpPr>
          <p:nvPr/>
        </p:nvSpPr>
        <p:spPr bwMode="auto">
          <a:xfrm>
            <a:off x="8020050" y="3692525"/>
            <a:ext cx="936625" cy="811213"/>
          </a:xfrm>
          <a:prstGeom prst="ellipse">
            <a:avLst/>
          </a:prstGeom>
          <a:noFill/>
          <a:ln w="28575">
            <a:solidFill>
              <a:srgbClr val="FF00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Tree>
    <p:extLst>
      <p:ext uri="{BB962C8B-B14F-4D97-AF65-F5344CB8AC3E}">
        <p14:creationId xmlns:p14="http://schemas.microsoft.com/office/powerpoint/2010/main" val="35342640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p:cNvPicPr>
            <a:picLocks noChangeAspect="1" noChangeArrowheads="1"/>
          </p:cNvPicPr>
          <p:nvPr/>
        </p:nvPicPr>
        <p:blipFill>
          <a:blip r:embed="rId2" cstate="print"/>
          <a:srcRect b="1863"/>
          <a:stretch>
            <a:fillRect/>
          </a:stretch>
        </p:blipFill>
        <p:spPr bwMode="auto">
          <a:xfrm>
            <a:off x="3140075" y="738188"/>
            <a:ext cx="5775325" cy="3670300"/>
          </a:xfrm>
          <a:prstGeom prst="rect">
            <a:avLst/>
          </a:prstGeom>
          <a:noFill/>
          <a:ln w="9525">
            <a:noFill/>
            <a:miter lim="800000"/>
            <a:headEnd/>
            <a:tailEnd/>
          </a:ln>
        </p:spPr>
      </p:pic>
      <p:sp>
        <p:nvSpPr>
          <p:cNvPr id="39939" name="Rectangle 3"/>
          <p:cNvSpPr>
            <a:spLocks noGrp="1" noChangeArrowheads="1"/>
          </p:cNvSpPr>
          <p:nvPr>
            <p:ph type="title"/>
          </p:nvPr>
        </p:nvSpPr>
        <p:spPr>
          <a:xfrm>
            <a:off x="741363" y="-52388"/>
            <a:ext cx="7772400" cy="835026"/>
          </a:xfrm>
        </p:spPr>
        <p:txBody>
          <a:bodyPr/>
          <a:lstStyle/>
          <a:p>
            <a:pPr eaLnBrk="1" hangingPunct="1"/>
            <a:r>
              <a:rPr lang="en-US" smtClean="0"/>
              <a:t>Site Attributes</a:t>
            </a:r>
          </a:p>
        </p:txBody>
      </p:sp>
      <p:sp>
        <p:nvSpPr>
          <p:cNvPr id="39940" name="Text Box 4"/>
          <p:cNvSpPr txBox="1">
            <a:spLocks noChangeArrowheads="1"/>
          </p:cNvSpPr>
          <p:nvPr/>
        </p:nvSpPr>
        <p:spPr bwMode="auto">
          <a:xfrm>
            <a:off x="139700" y="3543300"/>
            <a:ext cx="6973888" cy="3387725"/>
          </a:xfrm>
          <a:prstGeom prst="rect">
            <a:avLst/>
          </a:prstGeom>
          <a:noFill/>
          <a:ln w="9525">
            <a:noFill/>
            <a:miter lim="800000"/>
            <a:headEnd/>
            <a:tailEnd/>
          </a:ln>
        </p:spPr>
        <p:txBody>
          <a:bodyPr lIns="91410" tIns="45706" rIns="91410" bIns="45706">
            <a:spAutoFit/>
          </a:bodyPr>
          <a:lstStyle/>
          <a:p>
            <a:pPr fontAlgn="base">
              <a:spcBef>
                <a:spcPct val="0"/>
              </a:spcBef>
              <a:spcAft>
                <a:spcPct val="0"/>
              </a:spcAft>
            </a:pPr>
            <a:r>
              <a:rPr lang="en-US" smtClean="0">
                <a:solidFill>
                  <a:srgbClr val="FF3300"/>
                </a:solidFill>
              </a:rPr>
              <a:t>SiteCode</a:t>
            </a:r>
            <a:r>
              <a:rPr lang="en-US" smtClean="0">
                <a:solidFill>
                  <a:srgbClr val="000000"/>
                </a:solidFill>
              </a:rPr>
              <a:t>, e.g. NWIS:10109000</a:t>
            </a:r>
          </a:p>
          <a:p>
            <a:pPr fontAlgn="base">
              <a:spcBef>
                <a:spcPct val="0"/>
              </a:spcBef>
              <a:spcAft>
                <a:spcPct val="0"/>
              </a:spcAft>
            </a:pPr>
            <a:r>
              <a:rPr lang="en-US" smtClean="0">
                <a:solidFill>
                  <a:srgbClr val="FF3300"/>
                </a:solidFill>
              </a:rPr>
              <a:t>SiteName</a:t>
            </a:r>
            <a:r>
              <a:rPr lang="en-US" smtClean="0">
                <a:solidFill>
                  <a:srgbClr val="000000"/>
                </a:solidFill>
              </a:rPr>
              <a:t>, e.g. Logan River Near Logan, UT</a:t>
            </a:r>
          </a:p>
          <a:p>
            <a:pPr fontAlgn="base">
              <a:spcBef>
                <a:spcPct val="0"/>
              </a:spcBef>
              <a:spcAft>
                <a:spcPct val="0"/>
              </a:spcAft>
            </a:pPr>
            <a:r>
              <a:rPr lang="en-US" smtClean="0">
                <a:solidFill>
                  <a:srgbClr val="FF3300"/>
                </a:solidFill>
              </a:rPr>
              <a:t>Latitude, Longitude</a:t>
            </a:r>
            <a:r>
              <a:rPr lang="en-US" smtClean="0">
                <a:solidFill>
                  <a:srgbClr val="000000"/>
                </a:solidFill>
              </a:rPr>
              <a:t> Geographic coordinates of site</a:t>
            </a:r>
          </a:p>
          <a:p>
            <a:pPr fontAlgn="base">
              <a:spcBef>
                <a:spcPct val="0"/>
              </a:spcBef>
              <a:spcAft>
                <a:spcPct val="0"/>
              </a:spcAft>
            </a:pPr>
            <a:r>
              <a:rPr lang="en-US" smtClean="0">
                <a:solidFill>
                  <a:srgbClr val="FF3300"/>
                </a:solidFill>
              </a:rPr>
              <a:t>LatLongDatum</a:t>
            </a:r>
            <a:r>
              <a:rPr lang="en-US" smtClean="0">
                <a:solidFill>
                  <a:srgbClr val="000000"/>
                </a:solidFill>
              </a:rPr>
              <a:t> Spatial reference system of latitude and longitude</a:t>
            </a:r>
          </a:p>
          <a:p>
            <a:pPr fontAlgn="base">
              <a:spcBef>
                <a:spcPct val="0"/>
              </a:spcBef>
              <a:spcAft>
                <a:spcPct val="0"/>
              </a:spcAft>
            </a:pPr>
            <a:r>
              <a:rPr lang="en-US" smtClean="0">
                <a:solidFill>
                  <a:srgbClr val="FF3300"/>
                </a:solidFill>
              </a:rPr>
              <a:t>Elevation_m</a:t>
            </a:r>
            <a:r>
              <a:rPr lang="en-US" smtClean="0">
                <a:solidFill>
                  <a:srgbClr val="000000"/>
                </a:solidFill>
              </a:rPr>
              <a:t> Elevation of the site</a:t>
            </a:r>
          </a:p>
          <a:p>
            <a:pPr fontAlgn="base">
              <a:spcBef>
                <a:spcPct val="0"/>
              </a:spcBef>
              <a:spcAft>
                <a:spcPct val="0"/>
              </a:spcAft>
            </a:pPr>
            <a:r>
              <a:rPr lang="en-US" smtClean="0">
                <a:solidFill>
                  <a:srgbClr val="FF3300"/>
                </a:solidFill>
              </a:rPr>
              <a:t>VerticalDatum</a:t>
            </a:r>
            <a:r>
              <a:rPr lang="en-US" smtClean="0">
                <a:solidFill>
                  <a:srgbClr val="000000"/>
                </a:solidFill>
              </a:rPr>
              <a:t> Datum of the site elevation</a:t>
            </a:r>
          </a:p>
          <a:p>
            <a:pPr fontAlgn="base">
              <a:spcBef>
                <a:spcPct val="0"/>
              </a:spcBef>
              <a:spcAft>
                <a:spcPct val="0"/>
              </a:spcAft>
            </a:pPr>
            <a:r>
              <a:rPr lang="en-US" smtClean="0">
                <a:solidFill>
                  <a:srgbClr val="FF3300"/>
                </a:solidFill>
              </a:rPr>
              <a:t>Local X, Local Y</a:t>
            </a:r>
            <a:r>
              <a:rPr lang="en-US" smtClean="0">
                <a:solidFill>
                  <a:srgbClr val="000000"/>
                </a:solidFill>
              </a:rPr>
              <a:t> Local coordinates of site</a:t>
            </a:r>
          </a:p>
          <a:p>
            <a:pPr fontAlgn="base">
              <a:spcBef>
                <a:spcPct val="0"/>
              </a:spcBef>
              <a:spcAft>
                <a:spcPct val="0"/>
              </a:spcAft>
            </a:pPr>
            <a:r>
              <a:rPr lang="en-US" smtClean="0">
                <a:solidFill>
                  <a:srgbClr val="FF3300"/>
                </a:solidFill>
              </a:rPr>
              <a:t>LocalProjection</a:t>
            </a:r>
            <a:r>
              <a:rPr lang="en-US" smtClean="0">
                <a:solidFill>
                  <a:srgbClr val="000000"/>
                </a:solidFill>
              </a:rPr>
              <a:t> Spatial reference system of local coordinates</a:t>
            </a:r>
          </a:p>
          <a:p>
            <a:pPr fontAlgn="base">
              <a:spcBef>
                <a:spcPct val="0"/>
              </a:spcBef>
              <a:spcAft>
                <a:spcPct val="0"/>
              </a:spcAft>
            </a:pPr>
            <a:r>
              <a:rPr lang="en-US" smtClean="0">
                <a:solidFill>
                  <a:srgbClr val="FF3300"/>
                </a:solidFill>
              </a:rPr>
              <a:t>PosAccuracy_m</a:t>
            </a:r>
            <a:r>
              <a:rPr lang="en-US" smtClean="0">
                <a:solidFill>
                  <a:srgbClr val="000000"/>
                </a:solidFill>
              </a:rPr>
              <a:t> Positional Accuracy</a:t>
            </a:r>
          </a:p>
          <a:p>
            <a:pPr fontAlgn="base">
              <a:spcBef>
                <a:spcPct val="0"/>
              </a:spcBef>
              <a:spcAft>
                <a:spcPct val="0"/>
              </a:spcAft>
            </a:pPr>
            <a:r>
              <a:rPr lang="en-US" smtClean="0">
                <a:solidFill>
                  <a:srgbClr val="FF3300"/>
                </a:solidFill>
              </a:rPr>
              <a:t>State</a:t>
            </a:r>
            <a:r>
              <a:rPr lang="en-US" smtClean="0">
                <a:solidFill>
                  <a:srgbClr val="000000"/>
                </a:solidFill>
              </a:rPr>
              <a:t>, e.g. Utah</a:t>
            </a:r>
          </a:p>
          <a:p>
            <a:pPr fontAlgn="base">
              <a:spcBef>
                <a:spcPct val="0"/>
              </a:spcBef>
              <a:spcAft>
                <a:spcPct val="0"/>
              </a:spcAft>
            </a:pPr>
            <a:r>
              <a:rPr lang="en-US" smtClean="0">
                <a:solidFill>
                  <a:srgbClr val="FF3300"/>
                </a:solidFill>
              </a:rPr>
              <a:t>County</a:t>
            </a:r>
            <a:r>
              <a:rPr lang="en-US" smtClean="0">
                <a:solidFill>
                  <a:srgbClr val="000000"/>
                </a:solidFill>
              </a:rPr>
              <a:t>, e.g. Cache</a:t>
            </a:r>
          </a:p>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788960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rPr>
              <a:t>http://his.cuahsi.org/documents/HISStatusSept15.pdf</a:t>
            </a:r>
          </a:p>
        </p:txBody>
      </p:sp>
      <p:graphicFrame>
        <p:nvGraphicFramePr>
          <p:cNvPr id="5" name="Chart 4"/>
          <p:cNvGraphicFramePr>
            <a:graphicFrameLocks/>
          </p:cNvGraphicFramePr>
          <p:nvPr>
            <p:extLst>
              <p:ext uri="{D42A27DB-BD31-4B8C-83A1-F6EECF244321}">
                <p14:modId xmlns:p14="http://schemas.microsoft.com/office/powerpoint/2010/main" val="3861779747"/>
              </p:ext>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1877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42888" y="1820863"/>
            <a:ext cx="1938337" cy="2698750"/>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0963" name="Picture 3"/>
          <p:cNvPicPr>
            <a:picLocks noChangeAspect="1" noChangeArrowheads="1"/>
          </p:cNvPicPr>
          <p:nvPr/>
        </p:nvPicPr>
        <p:blipFill>
          <a:blip r:embed="rId3" cstate="print"/>
          <a:srcRect/>
          <a:stretch>
            <a:fillRect/>
          </a:stretch>
        </p:blipFill>
        <p:spPr bwMode="auto">
          <a:xfrm flipV="1">
            <a:off x="3255963" y="1957388"/>
            <a:ext cx="5976937" cy="4900612"/>
          </a:xfrm>
          <a:prstGeom prst="rect">
            <a:avLst/>
          </a:prstGeom>
          <a:noFill/>
          <a:ln w="9525">
            <a:noFill/>
            <a:miter lim="800000"/>
            <a:headEnd/>
            <a:tailEnd/>
          </a:ln>
        </p:spPr>
      </p:pic>
      <p:grpSp>
        <p:nvGrpSpPr>
          <p:cNvPr id="2" name="Group 4"/>
          <p:cNvGrpSpPr>
            <a:grpSpLocks noChangeAspect="1"/>
          </p:cNvGrpSpPr>
          <p:nvPr/>
        </p:nvGrpSpPr>
        <p:grpSpPr bwMode="auto">
          <a:xfrm>
            <a:off x="3592513" y="1931988"/>
            <a:ext cx="4962525" cy="4881562"/>
            <a:chOff x="1776" y="384"/>
            <a:chExt cx="3115" cy="3488"/>
          </a:xfrm>
        </p:grpSpPr>
        <p:sp>
          <p:nvSpPr>
            <p:cNvPr id="40994" name="AutoShape 5"/>
            <p:cNvSpPr>
              <a:spLocks noChangeAspect="1" noChangeArrowheads="1" noTextEdit="1"/>
            </p:cNvSpPr>
            <p:nvPr/>
          </p:nvSpPr>
          <p:spPr bwMode="auto">
            <a:xfrm>
              <a:off x="1776" y="384"/>
              <a:ext cx="3115" cy="3488"/>
            </a:xfrm>
            <a:prstGeom prst="rect">
              <a:avLst/>
            </a:prstGeom>
            <a:no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5" name="Rectangle 6"/>
            <p:cNvSpPr>
              <a:spLocks noChangeArrowheads="1"/>
            </p:cNvSpPr>
            <p:nvPr/>
          </p:nvSpPr>
          <p:spPr bwMode="auto">
            <a:xfrm>
              <a:off x="3233" y="391"/>
              <a:ext cx="578"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6" name="Rectangle 7"/>
            <p:cNvSpPr>
              <a:spLocks noChangeArrowheads="1"/>
            </p:cNvSpPr>
            <p:nvPr/>
          </p:nvSpPr>
          <p:spPr bwMode="auto">
            <a:xfrm>
              <a:off x="3370" y="420"/>
              <a:ext cx="30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Feature</a:t>
              </a:r>
              <a:endParaRPr lang="en-US" sz="2400" smtClean="0">
                <a:solidFill>
                  <a:srgbClr val="000000"/>
                </a:solidFill>
                <a:latin typeface="Times New Roman" pitchFamily="18" charset="0"/>
              </a:endParaRPr>
            </a:p>
          </p:txBody>
        </p:sp>
        <p:sp>
          <p:nvSpPr>
            <p:cNvPr id="40997" name="Rectangle 8"/>
            <p:cNvSpPr>
              <a:spLocks noChangeArrowheads="1"/>
            </p:cNvSpPr>
            <p:nvPr/>
          </p:nvSpPr>
          <p:spPr bwMode="auto">
            <a:xfrm>
              <a:off x="3246" y="846"/>
              <a:ext cx="548" cy="17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8" name="Rectangle 9"/>
            <p:cNvSpPr>
              <a:spLocks noChangeArrowheads="1"/>
            </p:cNvSpPr>
            <p:nvPr/>
          </p:nvSpPr>
          <p:spPr bwMode="auto">
            <a:xfrm>
              <a:off x="3302" y="879"/>
              <a:ext cx="44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Waterbody</a:t>
              </a:r>
              <a:endParaRPr lang="en-US" sz="2400" smtClean="0">
                <a:solidFill>
                  <a:srgbClr val="000000"/>
                </a:solidFill>
                <a:latin typeface="Times New Roman" pitchFamily="18" charset="0"/>
              </a:endParaRPr>
            </a:p>
          </p:txBody>
        </p:sp>
        <p:sp>
          <p:nvSpPr>
            <p:cNvPr id="40999" name="Rectangle 10"/>
            <p:cNvSpPr>
              <a:spLocks noChangeArrowheads="1"/>
            </p:cNvSpPr>
            <p:nvPr/>
          </p:nvSpPr>
          <p:spPr bwMode="auto">
            <a:xfrm>
              <a:off x="3246" y="1021"/>
              <a:ext cx="548" cy="61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0" name="Rectangle 11"/>
            <p:cNvSpPr>
              <a:spLocks noChangeArrowheads="1"/>
            </p:cNvSpPr>
            <p:nvPr/>
          </p:nvSpPr>
          <p:spPr bwMode="auto">
            <a:xfrm>
              <a:off x="3268" y="1036"/>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01" name="Rectangle 12"/>
            <p:cNvSpPr>
              <a:spLocks noChangeArrowheads="1"/>
            </p:cNvSpPr>
            <p:nvPr/>
          </p:nvSpPr>
          <p:spPr bwMode="auto">
            <a:xfrm>
              <a:off x="3268" y="1130"/>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02" name="Rectangle 13"/>
            <p:cNvSpPr>
              <a:spLocks noChangeArrowheads="1"/>
            </p:cNvSpPr>
            <p:nvPr/>
          </p:nvSpPr>
          <p:spPr bwMode="auto">
            <a:xfrm>
              <a:off x="3268" y="1223"/>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03" name="Rectangle 14"/>
            <p:cNvSpPr>
              <a:spLocks noChangeArrowheads="1"/>
            </p:cNvSpPr>
            <p:nvPr/>
          </p:nvSpPr>
          <p:spPr bwMode="auto">
            <a:xfrm>
              <a:off x="3268" y="1318"/>
              <a:ext cx="20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04" name="Rectangle 15"/>
            <p:cNvSpPr>
              <a:spLocks noChangeArrowheads="1"/>
            </p:cNvSpPr>
            <p:nvPr/>
          </p:nvSpPr>
          <p:spPr bwMode="auto">
            <a:xfrm>
              <a:off x="3268" y="1412"/>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05" name="Rectangle 16"/>
            <p:cNvSpPr>
              <a:spLocks noChangeArrowheads="1"/>
            </p:cNvSpPr>
            <p:nvPr/>
          </p:nvSpPr>
          <p:spPr bwMode="auto">
            <a:xfrm>
              <a:off x="3268" y="1506"/>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06" name="Rectangle 17"/>
            <p:cNvSpPr>
              <a:spLocks noChangeArrowheads="1"/>
            </p:cNvSpPr>
            <p:nvPr/>
          </p:nvSpPr>
          <p:spPr bwMode="auto">
            <a:xfrm>
              <a:off x="2282" y="858"/>
              <a:ext cx="549" cy="19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7" name="Rectangle 18"/>
            <p:cNvSpPr>
              <a:spLocks noChangeArrowheads="1"/>
            </p:cNvSpPr>
            <p:nvPr/>
          </p:nvSpPr>
          <p:spPr bwMode="auto">
            <a:xfrm>
              <a:off x="2334" y="898"/>
              <a:ext cx="44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HydroPoint</a:t>
              </a:r>
              <a:endParaRPr lang="en-US" sz="2400" smtClean="0">
                <a:solidFill>
                  <a:srgbClr val="000000"/>
                </a:solidFill>
                <a:latin typeface="Times New Roman" pitchFamily="18" charset="0"/>
              </a:endParaRPr>
            </a:p>
          </p:txBody>
        </p:sp>
        <p:sp>
          <p:nvSpPr>
            <p:cNvPr id="41008" name="Rectangle 19"/>
            <p:cNvSpPr>
              <a:spLocks noChangeArrowheads="1"/>
            </p:cNvSpPr>
            <p:nvPr/>
          </p:nvSpPr>
          <p:spPr bwMode="auto">
            <a:xfrm>
              <a:off x="2282" y="1049"/>
              <a:ext cx="549" cy="53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9" name="Rectangle 20"/>
            <p:cNvSpPr>
              <a:spLocks noChangeArrowheads="1"/>
            </p:cNvSpPr>
            <p:nvPr/>
          </p:nvSpPr>
          <p:spPr bwMode="auto">
            <a:xfrm>
              <a:off x="2303" y="1073"/>
              <a:ext cx="29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0" name="Rectangle 21"/>
            <p:cNvSpPr>
              <a:spLocks noChangeArrowheads="1"/>
            </p:cNvSpPr>
            <p:nvPr/>
          </p:nvSpPr>
          <p:spPr bwMode="auto">
            <a:xfrm>
              <a:off x="2303" y="1167"/>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1" name="Rectangle 22"/>
            <p:cNvSpPr>
              <a:spLocks noChangeArrowheads="1"/>
            </p:cNvSpPr>
            <p:nvPr/>
          </p:nvSpPr>
          <p:spPr bwMode="auto">
            <a:xfrm>
              <a:off x="2303" y="1261"/>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12" name="Rectangle 23"/>
            <p:cNvSpPr>
              <a:spLocks noChangeArrowheads="1"/>
            </p:cNvSpPr>
            <p:nvPr/>
          </p:nvSpPr>
          <p:spPr bwMode="auto">
            <a:xfrm>
              <a:off x="2303" y="1356"/>
              <a:ext cx="20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13" name="Rectangle 24"/>
            <p:cNvSpPr>
              <a:spLocks noChangeArrowheads="1"/>
            </p:cNvSpPr>
            <p:nvPr/>
          </p:nvSpPr>
          <p:spPr bwMode="auto">
            <a:xfrm>
              <a:off x="2303" y="1451"/>
              <a:ext cx="37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14" name="Rectangle 25"/>
            <p:cNvSpPr>
              <a:spLocks noChangeArrowheads="1"/>
            </p:cNvSpPr>
            <p:nvPr/>
          </p:nvSpPr>
          <p:spPr bwMode="auto">
            <a:xfrm>
              <a:off x="4370" y="846"/>
              <a:ext cx="518" cy="21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5" name="Rectangle 26"/>
            <p:cNvSpPr>
              <a:spLocks noChangeArrowheads="1"/>
            </p:cNvSpPr>
            <p:nvPr/>
          </p:nvSpPr>
          <p:spPr bwMode="auto">
            <a:xfrm>
              <a:off x="4415" y="896"/>
              <a:ext cx="43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Watershed</a:t>
              </a:r>
              <a:endParaRPr lang="en-US" sz="2400" smtClean="0">
                <a:solidFill>
                  <a:srgbClr val="000000"/>
                </a:solidFill>
                <a:latin typeface="Times New Roman" pitchFamily="18" charset="0"/>
              </a:endParaRPr>
            </a:p>
          </p:txBody>
        </p:sp>
        <p:sp>
          <p:nvSpPr>
            <p:cNvPr id="41016" name="Rectangle 27"/>
            <p:cNvSpPr>
              <a:spLocks noChangeArrowheads="1"/>
            </p:cNvSpPr>
            <p:nvPr/>
          </p:nvSpPr>
          <p:spPr bwMode="auto">
            <a:xfrm>
              <a:off x="4370" y="1030"/>
              <a:ext cx="518" cy="60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7" name="Rectangle 28"/>
            <p:cNvSpPr>
              <a:spLocks noChangeArrowheads="1"/>
            </p:cNvSpPr>
            <p:nvPr/>
          </p:nvSpPr>
          <p:spPr bwMode="auto">
            <a:xfrm>
              <a:off x="4392" y="1042"/>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8" name="Rectangle 29"/>
            <p:cNvSpPr>
              <a:spLocks noChangeArrowheads="1"/>
            </p:cNvSpPr>
            <p:nvPr/>
          </p:nvSpPr>
          <p:spPr bwMode="auto">
            <a:xfrm>
              <a:off x="4392" y="1135"/>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9" name="Rectangle 30"/>
            <p:cNvSpPr>
              <a:spLocks noChangeArrowheads="1"/>
            </p:cNvSpPr>
            <p:nvPr/>
          </p:nvSpPr>
          <p:spPr bwMode="auto">
            <a:xfrm>
              <a:off x="4392" y="1230"/>
              <a:ext cx="27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DrainID</a:t>
              </a:r>
              <a:endParaRPr lang="en-US" sz="2400" smtClean="0">
                <a:solidFill>
                  <a:srgbClr val="000000"/>
                </a:solidFill>
                <a:latin typeface="Times New Roman" pitchFamily="18" charset="0"/>
              </a:endParaRPr>
            </a:p>
          </p:txBody>
        </p:sp>
        <p:sp>
          <p:nvSpPr>
            <p:cNvPr id="41020" name="Rectangle 31"/>
            <p:cNvSpPr>
              <a:spLocks noChangeArrowheads="1"/>
            </p:cNvSpPr>
            <p:nvPr/>
          </p:nvSpPr>
          <p:spPr bwMode="auto">
            <a:xfrm>
              <a:off x="4392" y="1324"/>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21" name="Rectangle 32"/>
            <p:cNvSpPr>
              <a:spLocks noChangeArrowheads="1"/>
            </p:cNvSpPr>
            <p:nvPr/>
          </p:nvSpPr>
          <p:spPr bwMode="auto">
            <a:xfrm>
              <a:off x="4392" y="1418"/>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22" name="Rectangle 33"/>
            <p:cNvSpPr>
              <a:spLocks noChangeArrowheads="1"/>
            </p:cNvSpPr>
            <p:nvPr/>
          </p:nvSpPr>
          <p:spPr bwMode="auto">
            <a:xfrm>
              <a:off x="4392" y="1513"/>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23" name="Line 34"/>
            <p:cNvSpPr>
              <a:spLocks noChangeShapeType="1"/>
            </p:cNvSpPr>
            <p:nvPr/>
          </p:nvSpPr>
          <p:spPr bwMode="auto">
            <a:xfrm flipH="1">
              <a:off x="2535" y="1922"/>
              <a:ext cx="2" cy="176"/>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4" name="Rectangle 35"/>
            <p:cNvSpPr>
              <a:spLocks noChangeArrowheads="1"/>
            </p:cNvSpPr>
            <p:nvPr/>
          </p:nvSpPr>
          <p:spPr bwMode="auto">
            <a:xfrm>
              <a:off x="2066" y="1754"/>
              <a:ext cx="942"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5" name="Rectangle 36"/>
            <p:cNvSpPr>
              <a:spLocks noChangeArrowheads="1"/>
            </p:cNvSpPr>
            <p:nvPr/>
          </p:nvSpPr>
          <p:spPr bwMode="auto">
            <a:xfrm>
              <a:off x="2115" y="1781"/>
              <a:ext cx="85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ComplexEdgeFeature</a:t>
              </a:r>
              <a:endParaRPr lang="en-US" sz="2400" smtClean="0">
                <a:solidFill>
                  <a:srgbClr val="000000"/>
                </a:solidFill>
                <a:latin typeface="Times New Roman" pitchFamily="18" charset="0"/>
              </a:endParaRPr>
            </a:p>
          </p:txBody>
        </p:sp>
        <p:sp>
          <p:nvSpPr>
            <p:cNvPr id="41026" name="Rectangle 37"/>
            <p:cNvSpPr>
              <a:spLocks noChangeArrowheads="1"/>
            </p:cNvSpPr>
            <p:nvPr/>
          </p:nvSpPr>
          <p:spPr bwMode="auto">
            <a:xfrm>
              <a:off x="2342" y="3384"/>
              <a:ext cx="369" cy="99"/>
            </a:xfrm>
            <a:prstGeom prst="rect">
              <a:avLst/>
            </a:prstGeom>
            <a:solidFill>
              <a:srgbClr val="B7E8FF"/>
            </a:solid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7" name="Rectangle 38"/>
            <p:cNvSpPr>
              <a:spLocks noChangeArrowheads="1"/>
            </p:cNvSpPr>
            <p:nvPr/>
          </p:nvSpPr>
          <p:spPr bwMode="auto">
            <a:xfrm>
              <a:off x="2347" y="3387"/>
              <a:ext cx="361"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EdgeType</a:t>
              </a:r>
              <a:endParaRPr lang="en-US" sz="2400" smtClean="0">
                <a:solidFill>
                  <a:srgbClr val="000000"/>
                </a:solidFill>
                <a:latin typeface="Times New Roman" pitchFamily="18" charset="0"/>
              </a:endParaRPr>
            </a:p>
          </p:txBody>
        </p:sp>
        <p:sp>
          <p:nvSpPr>
            <p:cNvPr id="41028" name="Freeform 39"/>
            <p:cNvSpPr>
              <a:spLocks/>
            </p:cNvSpPr>
            <p:nvPr/>
          </p:nvSpPr>
          <p:spPr bwMode="auto">
            <a:xfrm>
              <a:off x="1979" y="2809"/>
              <a:ext cx="238" cy="970"/>
            </a:xfrm>
            <a:custGeom>
              <a:avLst/>
              <a:gdLst>
                <a:gd name="T0" fmla="*/ 151 w 477"/>
                <a:gd name="T1" fmla="*/ 970 h 1940"/>
                <a:gd name="T2" fmla="*/ 0 w 477"/>
                <a:gd name="T3" fmla="*/ 970 h 1940"/>
                <a:gd name="T4" fmla="*/ 0 w 477"/>
                <a:gd name="T5" fmla="*/ 0 h 1940"/>
                <a:gd name="T6" fmla="*/ 238 w 477"/>
                <a:gd name="T7" fmla="*/ 0 h 1940"/>
                <a:gd name="T8" fmla="*/ 0 60000 65536"/>
                <a:gd name="T9" fmla="*/ 0 60000 65536"/>
                <a:gd name="T10" fmla="*/ 0 60000 65536"/>
                <a:gd name="T11" fmla="*/ 0 60000 65536"/>
                <a:gd name="T12" fmla="*/ 0 w 477"/>
                <a:gd name="T13" fmla="*/ 0 h 1940"/>
                <a:gd name="T14" fmla="*/ 477 w 477"/>
                <a:gd name="T15" fmla="*/ 1940 h 1940"/>
              </a:gdLst>
              <a:ahLst/>
              <a:cxnLst>
                <a:cxn ang="T8">
                  <a:pos x="T0" y="T1"/>
                </a:cxn>
                <a:cxn ang="T9">
                  <a:pos x="T2" y="T3"/>
                </a:cxn>
                <a:cxn ang="T10">
                  <a:pos x="T4" y="T5"/>
                </a:cxn>
                <a:cxn ang="T11">
                  <a:pos x="T6" y="T7"/>
                </a:cxn>
              </a:cxnLst>
              <a:rect l="T12" t="T13" r="T14" b="T15"/>
              <a:pathLst>
                <a:path w="477" h="1940">
                  <a:moveTo>
                    <a:pt x="303" y="1940"/>
                  </a:moveTo>
                  <a:lnTo>
                    <a:pt x="0" y="1940"/>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9" name="Freeform 40"/>
            <p:cNvSpPr>
              <a:spLocks/>
            </p:cNvSpPr>
            <p:nvPr/>
          </p:nvSpPr>
          <p:spPr bwMode="auto">
            <a:xfrm>
              <a:off x="1979" y="2809"/>
              <a:ext cx="238" cy="777"/>
            </a:xfrm>
            <a:custGeom>
              <a:avLst/>
              <a:gdLst>
                <a:gd name="T0" fmla="*/ 151 w 477"/>
                <a:gd name="T1" fmla="*/ 777 h 1553"/>
                <a:gd name="T2" fmla="*/ 0 w 477"/>
                <a:gd name="T3" fmla="*/ 777 h 1553"/>
                <a:gd name="T4" fmla="*/ 0 w 477"/>
                <a:gd name="T5" fmla="*/ 0 h 1553"/>
                <a:gd name="T6" fmla="*/ 238 w 477"/>
                <a:gd name="T7" fmla="*/ 0 h 1553"/>
                <a:gd name="T8" fmla="*/ 0 60000 65536"/>
                <a:gd name="T9" fmla="*/ 0 60000 65536"/>
                <a:gd name="T10" fmla="*/ 0 60000 65536"/>
                <a:gd name="T11" fmla="*/ 0 60000 65536"/>
                <a:gd name="T12" fmla="*/ 0 w 477"/>
                <a:gd name="T13" fmla="*/ 0 h 1553"/>
                <a:gd name="T14" fmla="*/ 477 w 477"/>
                <a:gd name="T15" fmla="*/ 1553 h 1553"/>
              </a:gdLst>
              <a:ahLst/>
              <a:cxnLst>
                <a:cxn ang="T8">
                  <a:pos x="T0" y="T1"/>
                </a:cxn>
                <a:cxn ang="T9">
                  <a:pos x="T2" y="T3"/>
                </a:cxn>
                <a:cxn ang="T10">
                  <a:pos x="T4" y="T5"/>
                </a:cxn>
                <a:cxn ang="T11">
                  <a:pos x="T6" y="T7"/>
                </a:cxn>
              </a:cxnLst>
              <a:rect l="T12" t="T13" r="T14" b="T15"/>
              <a:pathLst>
                <a:path w="477" h="1553">
                  <a:moveTo>
                    <a:pt x="303" y="1553"/>
                  </a:moveTo>
                  <a:lnTo>
                    <a:pt x="0" y="1553"/>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0" name="Rectangle 41"/>
            <p:cNvSpPr>
              <a:spLocks noChangeArrowheads="1"/>
            </p:cNvSpPr>
            <p:nvPr/>
          </p:nvSpPr>
          <p:spPr bwMode="auto">
            <a:xfrm>
              <a:off x="2130" y="3502"/>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1" name="Rectangle 42"/>
            <p:cNvSpPr>
              <a:spLocks noChangeArrowheads="1"/>
            </p:cNvSpPr>
            <p:nvPr/>
          </p:nvSpPr>
          <p:spPr bwMode="auto">
            <a:xfrm>
              <a:off x="2364" y="3529"/>
              <a:ext cx="33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Flowline</a:t>
              </a:r>
              <a:endParaRPr lang="en-US" sz="2400" smtClean="0">
                <a:solidFill>
                  <a:srgbClr val="000000"/>
                </a:solidFill>
                <a:latin typeface="Times New Roman" pitchFamily="18" charset="0"/>
              </a:endParaRPr>
            </a:p>
          </p:txBody>
        </p:sp>
        <p:sp>
          <p:nvSpPr>
            <p:cNvPr id="41032" name="Rectangle 43"/>
            <p:cNvSpPr>
              <a:spLocks noChangeArrowheads="1"/>
            </p:cNvSpPr>
            <p:nvPr/>
          </p:nvSpPr>
          <p:spPr bwMode="auto">
            <a:xfrm>
              <a:off x="2130" y="3695"/>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3" name="Rectangle 44"/>
            <p:cNvSpPr>
              <a:spLocks noChangeArrowheads="1"/>
            </p:cNvSpPr>
            <p:nvPr/>
          </p:nvSpPr>
          <p:spPr bwMode="auto">
            <a:xfrm>
              <a:off x="2343" y="3725"/>
              <a:ext cx="38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Shoreline</a:t>
              </a:r>
              <a:endParaRPr lang="en-US" sz="2400" smtClean="0">
                <a:solidFill>
                  <a:srgbClr val="000000"/>
                </a:solidFill>
                <a:latin typeface="Times New Roman" pitchFamily="18" charset="0"/>
              </a:endParaRPr>
            </a:p>
          </p:txBody>
        </p:sp>
        <p:sp>
          <p:nvSpPr>
            <p:cNvPr id="41034" name="Freeform 45"/>
            <p:cNvSpPr>
              <a:spLocks/>
            </p:cNvSpPr>
            <p:nvPr/>
          </p:nvSpPr>
          <p:spPr bwMode="auto">
            <a:xfrm>
              <a:off x="2466" y="1926"/>
              <a:ext cx="143" cy="100"/>
            </a:xfrm>
            <a:custGeom>
              <a:avLst/>
              <a:gdLst>
                <a:gd name="T0" fmla="*/ 143 w 286"/>
                <a:gd name="T1" fmla="*/ 100 h 202"/>
                <a:gd name="T2" fmla="*/ 72 w 286"/>
                <a:gd name="T3" fmla="*/ 0 h 202"/>
                <a:gd name="T4" fmla="*/ 0 w 286"/>
                <a:gd name="T5" fmla="*/ 100 h 202"/>
                <a:gd name="T6" fmla="*/ 143 w 286"/>
                <a:gd name="T7" fmla="*/ 100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5" name="Rectangle 46"/>
            <p:cNvSpPr>
              <a:spLocks noChangeArrowheads="1"/>
            </p:cNvSpPr>
            <p:nvPr/>
          </p:nvSpPr>
          <p:spPr bwMode="auto">
            <a:xfrm>
              <a:off x="2217" y="2098"/>
              <a:ext cx="636" cy="24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6" name="Rectangle 47"/>
            <p:cNvSpPr>
              <a:spLocks noChangeArrowheads="1"/>
            </p:cNvSpPr>
            <p:nvPr/>
          </p:nvSpPr>
          <p:spPr bwMode="auto">
            <a:xfrm>
              <a:off x="2319" y="2166"/>
              <a:ext cx="437"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HydroEdge</a:t>
              </a:r>
              <a:endParaRPr lang="en-US" sz="2400" smtClean="0">
                <a:solidFill>
                  <a:srgbClr val="000000"/>
                </a:solidFill>
                <a:latin typeface="Times New Roman" pitchFamily="18" charset="0"/>
              </a:endParaRPr>
            </a:p>
          </p:txBody>
        </p:sp>
        <p:sp>
          <p:nvSpPr>
            <p:cNvPr id="41037" name="Rectangle 48"/>
            <p:cNvSpPr>
              <a:spLocks noChangeArrowheads="1"/>
            </p:cNvSpPr>
            <p:nvPr/>
          </p:nvSpPr>
          <p:spPr bwMode="auto">
            <a:xfrm>
              <a:off x="2217" y="2310"/>
              <a:ext cx="636" cy="99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8" name="Rectangle 49"/>
            <p:cNvSpPr>
              <a:spLocks noChangeArrowheads="1"/>
            </p:cNvSpPr>
            <p:nvPr/>
          </p:nvSpPr>
          <p:spPr bwMode="auto">
            <a:xfrm>
              <a:off x="2240" y="233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39" name="Rectangle 50"/>
            <p:cNvSpPr>
              <a:spLocks noChangeArrowheads="1"/>
            </p:cNvSpPr>
            <p:nvPr/>
          </p:nvSpPr>
          <p:spPr bwMode="auto">
            <a:xfrm>
              <a:off x="2240" y="2425"/>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40" name="Rectangle 51"/>
            <p:cNvSpPr>
              <a:spLocks noChangeArrowheads="1"/>
            </p:cNvSpPr>
            <p:nvPr/>
          </p:nvSpPr>
          <p:spPr bwMode="auto">
            <a:xfrm>
              <a:off x="2240" y="2518"/>
              <a:ext cx="39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ReachCode</a:t>
              </a:r>
              <a:endParaRPr lang="en-US" sz="2400" smtClean="0">
                <a:solidFill>
                  <a:srgbClr val="000000"/>
                </a:solidFill>
                <a:latin typeface="Times New Roman" pitchFamily="18" charset="0"/>
              </a:endParaRPr>
            </a:p>
          </p:txBody>
        </p:sp>
        <p:sp>
          <p:nvSpPr>
            <p:cNvPr id="41041" name="Rectangle 52"/>
            <p:cNvSpPr>
              <a:spLocks noChangeArrowheads="1"/>
            </p:cNvSpPr>
            <p:nvPr/>
          </p:nvSpPr>
          <p:spPr bwMode="auto">
            <a:xfrm>
              <a:off x="2240" y="2612"/>
              <a:ext cx="20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42" name="Rectangle 53"/>
            <p:cNvSpPr>
              <a:spLocks noChangeArrowheads="1"/>
            </p:cNvSpPr>
            <p:nvPr/>
          </p:nvSpPr>
          <p:spPr bwMode="auto">
            <a:xfrm>
              <a:off x="2240" y="2707"/>
              <a:ext cx="35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LengthKm</a:t>
              </a:r>
              <a:endParaRPr lang="en-US" sz="2400" smtClean="0">
                <a:solidFill>
                  <a:srgbClr val="000000"/>
                </a:solidFill>
                <a:latin typeface="Times New Roman" pitchFamily="18" charset="0"/>
              </a:endParaRPr>
            </a:p>
          </p:txBody>
        </p:sp>
        <p:sp>
          <p:nvSpPr>
            <p:cNvPr id="41043" name="Rectangle 54"/>
            <p:cNvSpPr>
              <a:spLocks noChangeArrowheads="1"/>
            </p:cNvSpPr>
            <p:nvPr/>
          </p:nvSpPr>
          <p:spPr bwMode="auto">
            <a:xfrm>
              <a:off x="2240" y="2801"/>
              <a:ext cx="44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44" name="Rectangle 55"/>
            <p:cNvSpPr>
              <a:spLocks noChangeArrowheads="1"/>
            </p:cNvSpPr>
            <p:nvPr/>
          </p:nvSpPr>
          <p:spPr bwMode="auto">
            <a:xfrm>
              <a:off x="2240" y="2895"/>
              <a:ext cx="2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FlowDir</a:t>
              </a:r>
              <a:endParaRPr lang="en-US" sz="2400" smtClean="0">
                <a:solidFill>
                  <a:srgbClr val="000000"/>
                </a:solidFill>
                <a:latin typeface="Times New Roman" pitchFamily="18" charset="0"/>
              </a:endParaRPr>
            </a:p>
          </p:txBody>
        </p:sp>
        <p:sp>
          <p:nvSpPr>
            <p:cNvPr id="41045" name="Rectangle 56"/>
            <p:cNvSpPr>
              <a:spLocks noChangeArrowheads="1"/>
            </p:cNvSpPr>
            <p:nvPr/>
          </p:nvSpPr>
          <p:spPr bwMode="auto">
            <a:xfrm>
              <a:off x="2240" y="2990"/>
              <a:ext cx="215"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46" name="Rectangle 57"/>
            <p:cNvSpPr>
              <a:spLocks noChangeArrowheads="1"/>
            </p:cNvSpPr>
            <p:nvPr/>
          </p:nvSpPr>
          <p:spPr bwMode="auto">
            <a:xfrm>
              <a:off x="2240" y="3083"/>
              <a:ext cx="347"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EdgeType</a:t>
              </a:r>
              <a:endParaRPr lang="en-US" sz="2400" smtClean="0">
                <a:solidFill>
                  <a:srgbClr val="000000"/>
                </a:solidFill>
                <a:latin typeface="Times New Roman" pitchFamily="18" charset="0"/>
              </a:endParaRPr>
            </a:p>
          </p:txBody>
        </p:sp>
        <p:sp>
          <p:nvSpPr>
            <p:cNvPr id="41047" name="Rectangle 58"/>
            <p:cNvSpPr>
              <a:spLocks noChangeArrowheads="1"/>
            </p:cNvSpPr>
            <p:nvPr/>
          </p:nvSpPr>
          <p:spPr bwMode="auto">
            <a:xfrm>
              <a:off x="2240" y="3177"/>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48" name="Freeform 59"/>
            <p:cNvSpPr>
              <a:spLocks/>
            </p:cNvSpPr>
            <p:nvPr/>
          </p:nvSpPr>
          <p:spPr bwMode="auto">
            <a:xfrm>
              <a:off x="4405" y="1636"/>
              <a:ext cx="225" cy="672"/>
            </a:xfrm>
            <a:custGeom>
              <a:avLst/>
              <a:gdLst>
                <a:gd name="T0" fmla="*/ 0 w 450"/>
                <a:gd name="T1" fmla="*/ 672 h 1344"/>
                <a:gd name="T2" fmla="*/ 225 w 450"/>
                <a:gd name="T3" fmla="*/ 672 h 1344"/>
                <a:gd name="T4" fmla="*/ 225 w 450"/>
                <a:gd name="T5" fmla="*/ 0 h 1344"/>
                <a:gd name="T6" fmla="*/ 0 60000 65536"/>
                <a:gd name="T7" fmla="*/ 0 60000 65536"/>
                <a:gd name="T8" fmla="*/ 0 60000 65536"/>
                <a:gd name="T9" fmla="*/ 0 w 450"/>
                <a:gd name="T10" fmla="*/ 0 h 1344"/>
                <a:gd name="T11" fmla="*/ 450 w 450"/>
                <a:gd name="T12" fmla="*/ 1344 h 1344"/>
              </a:gdLst>
              <a:ahLst/>
              <a:cxnLst>
                <a:cxn ang="T6">
                  <a:pos x="T0" y="T1"/>
                </a:cxn>
                <a:cxn ang="T7">
                  <a:pos x="T2" y="T3"/>
                </a:cxn>
                <a:cxn ang="T8">
                  <a:pos x="T4" y="T5"/>
                </a:cxn>
              </a:cxnLst>
              <a:rect l="T9" t="T10" r="T11" b="T12"/>
              <a:pathLst>
                <a:path w="450" h="1344">
                  <a:moveTo>
                    <a:pt x="0" y="1344"/>
                  </a:moveTo>
                  <a:lnTo>
                    <a:pt x="450" y="1344"/>
                  </a:lnTo>
                  <a:lnTo>
                    <a:pt x="450" y="0"/>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49" name="Line 60"/>
            <p:cNvSpPr>
              <a:spLocks noChangeShapeType="1"/>
            </p:cNvSpPr>
            <p:nvPr/>
          </p:nvSpPr>
          <p:spPr bwMode="auto">
            <a:xfrm>
              <a:off x="4086" y="1922"/>
              <a:ext cx="1" cy="27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0" name="Rectangle 61"/>
            <p:cNvSpPr>
              <a:spLocks noChangeArrowheads="1"/>
            </p:cNvSpPr>
            <p:nvPr/>
          </p:nvSpPr>
          <p:spPr bwMode="auto">
            <a:xfrm>
              <a:off x="3592" y="1754"/>
              <a:ext cx="989"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1" name="Rectangle 62"/>
            <p:cNvSpPr>
              <a:spLocks noChangeArrowheads="1"/>
            </p:cNvSpPr>
            <p:nvPr/>
          </p:nvSpPr>
          <p:spPr bwMode="auto">
            <a:xfrm>
              <a:off x="3633" y="1781"/>
              <a:ext cx="92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SimpleJunctionFeature</a:t>
              </a:r>
              <a:endParaRPr lang="en-US" sz="2400" smtClean="0">
                <a:solidFill>
                  <a:srgbClr val="000000"/>
                </a:solidFill>
                <a:latin typeface="Times New Roman" pitchFamily="18" charset="0"/>
              </a:endParaRPr>
            </a:p>
          </p:txBody>
        </p:sp>
        <p:sp>
          <p:nvSpPr>
            <p:cNvPr id="41052" name="Rectangle 63"/>
            <p:cNvSpPr>
              <a:spLocks noChangeArrowheads="1"/>
            </p:cNvSpPr>
            <p:nvPr/>
          </p:nvSpPr>
          <p:spPr bwMode="auto">
            <a:xfrm>
              <a:off x="3619" y="2330"/>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53" name="Freeform 64"/>
            <p:cNvSpPr>
              <a:spLocks/>
            </p:cNvSpPr>
            <p:nvPr/>
          </p:nvSpPr>
          <p:spPr bwMode="auto">
            <a:xfrm>
              <a:off x="4016" y="1917"/>
              <a:ext cx="143" cy="101"/>
            </a:xfrm>
            <a:custGeom>
              <a:avLst/>
              <a:gdLst>
                <a:gd name="T0" fmla="*/ 143 w 286"/>
                <a:gd name="T1" fmla="*/ 101 h 201"/>
                <a:gd name="T2" fmla="*/ 72 w 286"/>
                <a:gd name="T3" fmla="*/ 0 h 201"/>
                <a:gd name="T4" fmla="*/ 0 w 286"/>
                <a:gd name="T5" fmla="*/ 101 h 201"/>
                <a:gd name="T6" fmla="*/ 143 w 286"/>
                <a:gd name="T7" fmla="*/ 101 h 201"/>
                <a:gd name="T8" fmla="*/ 0 60000 65536"/>
                <a:gd name="T9" fmla="*/ 0 60000 65536"/>
                <a:gd name="T10" fmla="*/ 0 60000 65536"/>
                <a:gd name="T11" fmla="*/ 0 60000 65536"/>
                <a:gd name="T12" fmla="*/ 0 w 286"/>
                <a:gd name="T13" fmla="*/ 0 h 201"/>
                <a:gd name="T14" fmla="*/ 286 w 286"/>
                <a:gd name="T15" fmla="*/ 201 h 201"/>
              </a:gdLst>
              <a:ahLst/>
              <a:cxnLst>
                <a:cxn ang="T8">
                  <a:pos x="T0" y="T1"/>
                </a:cxn>
                <a:cxn ang="T9">
                  <a:pos x="T2" y="T3"/>
                </a:cxn>
                <a:cxn ang="T10">
                  <a:pos x="T4" y="T5"/>
                </a:cxn>
                <a:cxn ang="T11">
                  <a:pos x="T6" y="T7"/>
                </a:cxn>
              </a:cxnLst>
              <a:rect l="T12" t="T13" r="T14" b="T15"/>
              <a:pathLst>
                <a:path w="286" h="201">
                  <a:moveTo>
                    <a:pt x="286" y="201"/>
                  </a:moveTo>
                  <a:lnTo>
                    <a:pt x="143" y="0"/>
                  </a:lnTo>
                  <a:lnTo>
                    <a:pt x="0" y="201"/>
                  </a:lnTo>
                  <a:lnTo>
                    <a:pt x="286" y="201"/>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4" name="Rectangle 65"/>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5" name="Rectangle 66"/>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56" name="Rectangle 67"/>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7" name="Rectangle 68"/>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58" name="Rectangle 69"/>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59" name="Rectangle 70"/>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60" name="Rectangle 71"/>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61" name="Rectangle 72"/>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62" name="Rectangle 73"/>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63" name="Rectangle 74"/>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64" name="Rectangle 75"/>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65" name="Freeform 76"/>
            <p:cNvSpPr>
              <a:spLocks/>
            </p:cNvSpPr>
            <p:nvPr/>
          </p:nvSpPr>
          <p:spPr bwMode="auto">
            <a:xfrm>
              <a:off x="2556" y="559"/>
              <a:ext cx="966" cy="299"/>
            </a:xfrm>
            <a:custGeom>
              <a:avLst/>
              <a:gdLst>
                <a:gd name="T0" fmla="*/ 0 w 1931"/>
                <a:gd name="T1" fmla="*/ 299 h 597"/>
                <a:gd name="T2" fmla="*/ 0 w 1931"/>
                <a:gd name="T3" fmla="*/ 219 h 597"/>
                <a:gd name="T4" fmla="*/ 966 w 1931"/>
                <a:gd name="T5" fmla="*/ 219 h 597"/>
                <a:gd name="T6" fmla="*/ 966 w 1931"/>
                <a:gd name="T7" fmla="*/ 0 h 597"/>
                <a:gd name="T8" fmla="*/ 0 60000 65536"/>
                <a:gd name="T9" fmla="*/ 0 60000 65536"/>
                <a:gd name="T10" fmla="*/ 0 60000 65536"/>
                <a:gd name="T11" fmla="*/ 0 60000 65536"/>
                <a:gd name="T12" fmla="*/ 0 w 1931"/>
                <a:gd name="T13" fmla="*/ 0 h 597"/>
                <a:gd name="T14" fmla="*/ 1931 w 1931"/>
                <a:gd name="T15" fmla="*/ 597 h 597"/>
              </a:gdLst>
              <a:ahLst/>
              <a:cxnLst>
                <a:cxn ang="T8">
                  <a:pos x="T0" y="T1"/>
                </a:cxn>
                <a:cxn ang="T9">
                  <a:pos x="T2" y="T3"/>
                </a:cxn>
                <a:cxn ang="T10">
                  <a:pos x="T4" y="T5"/>
                </a:cxn>
                <a:cxn ang="T11">
                  <a:pos x="T6" y="T7"/>
                </a:cxn>
              </a:cxnLst>
              <a:rect l="T12" t="T13" r="T14" b="T15"/>
              <a:pathLst>
                <a:path w="1931" h="597">
                  <a:moveTo>
                    <a:pt x="0" y="597"/>
                  </a:moveTo>
                  <a:lnTo>
                    <a:pt x="0" y="437"/>
                  </a:lnTo>
                  <a:lnTo>
                    <a:pt x="1931" y="437"/>
                  </a:lnTo>
                  <a:lnTo>
                    <a:pt x="1931"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6" name="Freeform 77"/>
            <p:cNvSpPr>
              <a:spLocks/>
            </p:cNvSpPr>
            <p:nvPr/>
          </p:nvSpPr>
          <p:spPr bwMode="auto">
            <a:xfrm>
              <a:off x="3522" y="559"/>
              <a:ext cx="1108" cy="287"/>
            </a:xfrm>
            <a:custGeom>
              <a:avLst/>
              <a:gdLst>
                <a:gd name="T0" fmla="*/ 1108 w 2215"/>
                <a:gd name="T1" fmla="*/ 287 h 573"/>
                <a:gd name="T2" fmla="*/ 1108 w 2215"/>
                <a:gd name="T3" fmla="*/ 219 h 573"/>
                <a:gd name="T4" fmla="*/ 0 w 2215"/>
                <a:gd name="T5" fmla="*/ 219 h 573"/>
                <a:gd name="T6" fmla="*/ 0 w 2215"/>
                <a:gd name="T7" fmla="*/ 0 h 573"/>
                <a:gd name="T8" fmla="*/ 0 60000 65536"/>
                <a:gd name="T9" fmla="*/ 0 60000 65536"/>
                <a:gd name="T10" fmla="*/ 0 60000 65536"/>
                <a:gd name="T11" fmla="*/ 0 60000 65536"/>
                <a:gd name="T12" fmla="*/ 0 w 2215"/>
                <a:gd name="T13" fmla="*/ 0 h 573"/>
                <a:gd name="T14" fmla="*/ 2215 w 2215"/>
                <a:gd name="T15" fmla="*/ 573 h 573"/>
              </a:gdLst>
              <a:ahLst/>
              <a:cxnLst>
                <a:cxn ang="T8">
                  <a:pos x="T0" y="T1"/>
                </a:cxn>
                <a:cxn ang="T9">
                  <a:pos x="T2" y="T3"/>
                </a:cxn>
                <a:cxn ang="T10">
                  <a:pos x="T4" y="T5"/>
                </a:cxn>
                <a:cxn ang="T11">
                  <a:pos x="T6" y="T7"/>
                </a:cxn>
              </a:cxnLst>
              <a:rect l="T12" t="T13" r="T14" b="T15"/>
              <a:pathLst>
                <a:path w="2215" h="573">
                  <a:moveTo>
                    <a:pt x="2215" y="573"/>
                  </a:moveTo>
                  <a:lnTo>
                    <a:pt x="2215" y="437"/>
                  </a:lnTo>
                  <a:lnTo>
                    <a:pt x="0" y="437"/>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7" name="Rectangle 78"/>
            <p:cNvSpPr>
              <a:spLocks noChangeArrowheads="1"/>
            </p:cNvSpPr>
            <p:nvPr/>
          </p:nvSpPr>
          <p:spPr bwMode="auto">
            <a:xfrm>
              <a:off x="3450" y="1693"/>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68" name="Rectangle 79"/>
            <p:cNvSpPr>
              <a:spLocks noChangeArrowheads="1"/>
            </p:cNvSpPr>
            <p:nvPr/>
          </p:nvSpPr>
          <p:spPr bwMode="auto">
            <a:xfrm>
              <a:off x="4484" y="2324"/>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69" name="Rectangle 80"/>
            <p:cNvSpPr>
              <a:spLocks noChangeArrowheads="1"/>
            </p:cNvSpPr>
            <p:nvPr/>
          </p:nvSpPr>
          <p:spPr bwMode="auto">
            <a:xfrm>
              <a:off x="4662" y="1685"/>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0" name="Rectangle 81"/>
            <p:cNvSpPr>
              <a:spLocks noChangeArrowheads="1"/>
            </p:cNvSpPr>
            <p:nvPr/>
          </p:nvSpPr>
          <p:spPr bwMode="auto">
            <a:xfrm>
              <a:off x="3008" y="2714"/>
              <a:ext cx="641" cy="191"/>
            </a:xfrm>
            <a:prstGeom prst="rect">
              <a:avLst/>
            </a:prstGeom>
            <a:solidFill>
              <a:srgbClr val="BFFFB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1" name="Rectangle 82"/>
            <p:cNvSpPr>
              <a:spLocks noChangeArrowheads="1"/>
            </p:cNvSpPr>
            <p:nvPr/>
          </p:nvSpPr>
          <p:spPr bwMode="auto">
            <a:xfrm>
              <a:off x="3038" y="2754"/>
              <a:ext cx="58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HydroNetwork</a:t>
              </a:r>
              <a:endParaRPr lang="en-US" sz="2400" smtClean="0">
                <a:solidFill>
                  <a:srgbClr val="000000"/>
                </a:solidFill>
                <a:latin typeface="Times New Roman" pitchFamily="18" charset="0"/>
              </a:endParaRPr>
            </a:p>
          </p:txBody>
        </p:sp>
        <p:sp>
          <p:nvSpPr>
            <p:cNvPr id="41072" name="Line 83"/>
            <p:cNvSpPr>
              <a:spLocks noChangeShapeType="1"/>
            </p:cNvSpPr>
            <p:nvPr/>
          </p:nvSpPr>
          <p:spPr bwMode="auto">
            <a:xfrm>
              <a:off x="3649" y="2804"/>
              <a:ext cx="128" cy="1"/>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3" name="Freeform 84"/>
            <p:cNvSpPr>
              <a:spLocks/>
            </p:cNvSpPr>
            <p:nvPr/>
          </p:nvSpPr>
          <p:spPr bwMode="auto">
            <a:xfrm>
              <a:off x="2853" y="2809"/>
              <a:ext cx="155" cy="1"/>
            </a:xfrm>
            <a:custGeom>
              <a:avLst/>
              <a:gdLst>
                <a:gd name="T0" fmla="*/ 155 w 310"/>
                <a:gd name="T1" fmla="*/ 0 h 1"/>
                <a:gd name="T2" fmla="*/ 79 w 310"/>
                <a:gd name="T3" fmla="*/ 0 h 1"/>
                <a:gd name="T4" fmla="*/ 79 w 310"/>
                <a:gd name="T5" fmla="*/ 0 h 1"/>
                <a:gd name="T6" fmla="*/ 0 w 310"/>
                <a:gd name="T7" fmla="*/ 0 h 1"/>
                <a:gd name="T8" fmla="*/ 0 60000 65536"/>
                <a:gd name="T9" fmla="*/ 0 60000 65536"/>
                <a:gd name="T10" fmla="*/ 0 60000 65536"/>
                <a:gd name="T11" fmla="*/ 0 60000 65536"/>
                <a:gd name="T12" fmla="*/ 0 w 310"/>
                <a:gd name="T13" fmla="*/ 0 h 1"/>
                <a:gd name="T14" fmla="*/ 310 w 310"/>
                <a:gd name="T15" fmla="*/ 1 h 1"/>
              </a:gdLst>
              <a:ahLst/>
              <a:cxnLst>
                <a:cxn ang="T8">
                  <a:pos x="T0" y="T1"/>
                </a:cxn>
                <a:cxn ang="T9">
                  <a:pos x="T2" y="T3"/>
                </a:cxn>
                <a:cxn ang="T10">
                  <a:pos x="T4" y="T5"/>
                </a:cxn>
                <a:cxn ang="T11">
                  <a:pos x="T6" y="T7"/>
                </a:cxn>
              </a:cxnLst>
              <a:rect l="T12" t="T13" r="T14" b="T15"/>
              <a:pathLst>
                <a:path w="310" h="1">
                  <a:moveTo>
                    <a:pt x="310" y="0"/>
                  </a:moveTo>
                  <a:lnTo>
                    <a:pt x="159" y="0"/>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4" name="Freeform 85"/>
            <p:cNvSpPr>
              <a:spLocks/>
            </p:cNvSpPr>
            <p:nvPr/>
          </p:nvSpPr>
          <p:spPr bwMode="auto">
            <a:xfrm>
              <a:off x="2831" y="1317"/>
              <a:ext cx="946" cy="991"/>
            </a:xfrm>
            <a:custGeom>
              <a:avLst/>
              <a:gdLst>
                <a:gd name="T0" fmla="*/ 0 w 1892"/>
                <a:gd name="T1" fmla="*/ 0 h 1982"/>
                <a:gd name="T2" fmla="*/ 310 w 1892"/>
                <a:gd name="T3" fmla="*/ 0 h 1982"/>
                <a:gd name="T4" fmla="*/ 310 w 1892"/>
                <a:gd name="T5" fmla="*/ 991 h 1982"/>
                <a:gd name="T6" fmla="*/ 946 w 1892"/>
                <a:gd name="T7" fmla="*/ 991 h 1982"/>
                <a:gd name="T8" fmla="*/ 0 60000 65536"/>
                <a:gd name="T9" fmla="*/ 0 60000 65536"/>
                <a:gd name="T10" fmla="*/ 0 60000 65536"/>
                <a:gd name="T11" fmla="*/ 0 60000 65536"/>
                <a:gd name="T12" fmla="*/ 0 w 1892"/>
                <a:gd name="T13" fmla="*/ 0 h 1982"/>
                <a:gd name="T14" fmla="*/ 1892 w 1892"/>
                <a:gd name="T15" fmla="*/ 1982 h 1982"/>
              </a:gdLst>
              <a:ahLst/>
              <a:cxnLst>
                <a:cxn ang="T8">
                  <a:pos x="T0" y="T1"/>
                </a:cxn>
                <a:cxn ang="T9">
                  <a:pos x="T2" y="T3"/>
                </a:cxn>
                <a:cxn ang="T10">
                  <a:pos x="T4" y="T5"/>
                </a:cxn>
                <a:cxn ang="T11">
                  <a:pos x="T6" y="T7"/>
                </a:cxn>
              </a:cxnLst>
              <a:rect l="T12" t="T13" r="T14" b="T15"/>
              <a:pathLst>
                <a:path w="1892" h="1982">
                  <a:moveTo>
                    <a:pt x="0" y="0"/>
                  </a:moveTo>
                  <a:lnTo>
                    <a:pt x="620" y="0"/>
                  </a:lnTo>
                  <a:lnTo>
                    <a:pt x="620" y="1982"/>
                  </a:lnTo>
                  <a:lnTo>
                    <a:pt x="1892" y="1982"/>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5" name="Freeform 86"/>
            <p:cNvSpPr>
              <a:spLocks/>
            </p:cNvSpPr>
            <p:nvPr/>
          </p:nvSpPr>
          <p:spPr bwMode="auto">
            <a:xfrm>
              <a:off x="3525" y="1636"/>
              <a:ext cx="252" cy="672"/>
            </a:xfrm>
            <a:custGeom>
              <a:avLst/>
              <a:gdLst>
                <a:gd name="T0" fmla="*/ 0 w 505"/>
                <a:gd name="T1" fmla="*/ 0 h 1344"/>
                <a:gd name="T2" fmla="*/ 0 w 505"/>
                <a:gd name="T3" fmla="*/ 672 h 1344"/>
                <a:gd name="T4" fmla="*/ 252 w 505"/>
                <a:gd name="T5" fmla="*/ 672 h 1344"/>
                <a:gd name="T6" fmla="*/ 0 60000 65536"/>
                <a:gd name="T7" fmla="*/ 0 60000 65536"/>
                <a:gd name="T8" fmla="*/ 0 60000 65536"/>
                <a:gd name="T9" fmla="*/ 0 w 505"/>
                <a:gd name="T10" fmla="*/ 0 h 1344"/>
                <a:gd name="T11" fmla="*/ 505 w 505"/>
                <a:gd name="T12" fmla="*/ 1344 h 1344"/>
              </a:gdLst>
              <a:ahLst/>
              <a:cxnLst>
                <a:cxn ang="T6">
                  <a:pos x="T0" y="T1"/>
                </a:cxn>
                <a:cxn ang="T7">
                  <a:pos x="T2" y="T3"/>
                </a:cxn>
                <a:cxn ang="T8">
                  <a:pos x="T4" y="T5"/>
                </a:cxn>
              </a:cxnLst>
              <a:rect l="T9" t="T10" r="T11" b="T12"/>
              <a:pathLst>
                <a:path w="505" h="1344">
                  <a:moveTo>
                    <a:pt x="0" y="0"/>
                  </a:moveTo>
                  <a:lnTo>
                    <a:pt x="0" y="1344"/>
                  </a:lnTo>
                  <a:lnTo>
                    <a:pt x="505" y="1344"/>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6" name="Rectangle 87"/>
            <p:cNvSpPr>
              <a:spLocks noChangeArrowheads="1"/>
            </p:cNvSpPr>
            <p:nvPr/>
          </p:nvSpPr>
          <p:spPr bwMode="auto">
            <a:xfrm>
              <a:off x="2870" y="1198"/>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7" name="Rectangle 88"/>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8" name="Rectangle 89"/>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79" name="Rectangle 90"/>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0" name="Rectangle 91"/>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81" name="Rectangle 92"/>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82" name="Rectangle 93"/>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83" name="Rectangle 94"/>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84" name="Rectangle 95"/>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85" name="Rectangle 96"/>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86" name="Rectangle 97"/>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87" name="Rectangle 98"/>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88" name="Rectangle 99"/>
            <p:cNvSpPr>
              <a:spLocks noChangeArrowheads="1"/>
            </p:cNvSpPr>
            <p:nvPr/>
          </p:nvSpPr>
          <p:spPr bwMode="auto">
            <a:xfrm>
              <a:off x="3772"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9" name="Rectangle 100"/>
            <p:cNvSpPr>
              <a:spLocks noChangeArrowheads="1"/>
            </p:cNvSpPr>
            <p:nvPr/>
          </p:nvSpPr>
          <p:spPr bwMode="auto">
            <a:xfrm>
              <a:off x="3798"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90" name="Rectangle 101"/>
            <p:cNvSpPr>
              <a:spLocks noChangeArrowheads="1"/>
            </p:cNvSpPr>
            <p:nvPr/>
          </p:nvSpPr>
          <p:spPr bwMode="auto">
            <a:xfrm>
              <a:off x="3772"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91" name="Rectangle 102"/>
            <p:cNvSpPr>
              <a:spLocks noChangeArrowheads="1"/>
            </p:cNvSpPr>
            <p:nvPr/>
          </p:nvSpPr>
          <p:spPr bwMode="auto">
            <a:xfrm>
              <a:off x="3796"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92" name="Rectangle 103"/>
            <p:cNvSpPr>
              <a:spLocks noChangeArrowheads="1"/>
            </p:cNvSpPr>
            <p:nvPr/>
          </p:nvSpPr>
          <p:spPr bwMode="auto">
            <a:xfrm>
              <a:off x="3796" y="2513"/>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93" name="Rectangle 104"/>
            <p:cNvSpPr>
              <a:spLocks noChangeArrowheads="1"/>
            </p:cNvSpPr>
            <p:nvPr/>
          </p:nvSpPr>
          <p:spPr bwMode="auto">
            <a:xfrm>
              <a:off x="3796"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94" name="Rectangle 105"/>
            <p:cNvSpPr>
              <a:spLocks noChangeArrowheads="1"/>
            </p:cNvSpPr>
            <p:nvPr/>
          </p:nvSpPr>
          <p:spPr bwMode="auto">
            <a:xfrm>
              <a:off x="3796"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95" name="Rectangle 106"/>
            <p:cNvSpPr>
              <a:spLocks noChangeArrowheads="1"/>
            </p:cNvSpPr>
            <p:nvPr/>
          </p:nvSpPr>
          <p:spPr bwMode="auto">
            <a:xfrm>
              <a:off x="3796"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96" name="Rectangle 107"/>
            <p:cNvSpPr>
              <a:spLocks noChangeArrowheads="1"/>
            </p:cNvSpPr>
            <p:nvPr/>
          </p:nvSpPr>
          <p:spPr bwMode="auto">
            <a:xfrm>
              <a:off x="3796"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97" name="Rectangle 108"/>
            <p:cNvSpPr>
              <a:spLocks noChangeArrowheads="1"/>
            </p:cNvSpPr>
            <p:nvPr/>
          </p:nvSpPr>
          <p:spPr bwMode="auto">
            <a:xfrm>
              <a:off x="3796"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98" name="Rectangle 109"/>
            <p:cNvSpPr>
              <a:spLocks noChangeArrowheads="1"/>
            </p:cNvSpPr>
            <p:nvPr/>
          </p:nvSpPr>
          <p:spPr bwMode="auto">
            <a:xfrm>
              <a:off x="3796"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99" name="Line 110"/>
            <p:cNvSpPr>
              <a:spLocks noChangeShapeType="1"/>
            </p:cNvSpPr>
            <p:nvPr/>
          </p:nvSpPr>
          <p:spPr bwMode="auto">
            <a:xfrm flipV="1">
              <a:off x="3520" y="559"/>
              <a:ext cx="2" cy="28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100" name="Freeform 111"/>
            <p:cNvSpPr>
              <a:spLocks/>
            </p:cNvSpPr>
            <p:nvPr/>
          </p:nvSpPr>
          <p:spPr bwMode="auto">
            <a:xfrm>
              <a:off x="3443" y="564"/>
              <a:ext cx="143" cy="101"/>
            </a:xfrm>
            <a:custGeom>
              <a:avLst/>
              <a:gdLst>
                <a:gd name="T0" fmla="*/ 143 w 286"/>
                <a:gd name="T1" fmla="*/ 101 h 202"/>
                <a:gd name="T2" fmla="*/ 72 w 286"/>
                <a:gd name="T3" fmla="*/ 0 h 202"/>
                <a:gd name="T4" fmla="*/ 0 w 286"/>
                <a:gd name="T5" fmla="*/ 101 h 202"/>
                <a:gd name="T6" fmla="*/ 143 w 286"/>
                <a:gd name="T7" fmla="*/ 101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sp>
        <p:nvSpPr>
          <p:cNvPr id="40965" name="Text Box 112"/>
          <p:cNvSpPr txBox="1">
            <a:spLocks noChangeArrowheads="1"/>
          </p:cNvSpPr>
          <p:nvPr/>
        </p:nvSpPr>
        <p:spPr bwMode="auto">
          <a:xfrm>
            <a:off x="2114550" y="412115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6" name="Text Box 113"/>
          <p:cNvSpPr txBox="1">
            <a:spLocks noChangeArrowheads="1"/>
          </p:cNvSpPr>
          <p:nvPr/>
        </p:nvSpPr>
        <p:spPr bwMode="auto">
          <a:xfrm>
            <a:off x="1646238" y="280193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7" name="Rectangle 114"/>
          <p:cNvSpPr>
            <a:spLocks noChangeArrowheads="1"/>
          </p:cNvSpPr>
          <p:nvPr/>
        </p:nvSpPr>
        <p:spPr bwMode="auto">
          <a:xfrm>
            <a:off x="2346325" y="3884613"/>
            <a:ext cx="1114425"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68" name="Rectangle 115"/>
          <p:cNvSpPr>
            <a:spLocks noChangeArrowheads="1"/>
          </p:cNvSpPr>
          <p:nvPr/>
        </p:nvSpPr>
        <p:spPr bwMode="auto">
          <a:xfrm>
            <a:off x="2406650" y="3951288"/>
            <a:ext cx="9080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CouplingTable</a:t>
            </a:r>
            <a:endParaRPr lang="en-US" sz="2800" smtClean="0">
              <a:solidFill>
                <a:srgbClr val="000000"/>
              </a:solidFill>
              <a:latin typeface="Times New Roman" pitchFamily="18" charset="0"/>
            </a:endParaRPr>
          </a:p>
        </p:txBody>
      </p:sp>
      <p:sp>
        <p:nvSpPr>
          <p:cNvPr id="40969" name="Rectangle 116"/>
          <p:cNvSpPr>
            <a:spLocks noChangeArrowheads="1"/>
          </p:cNvSpPr>
          <p:nvPr/>
        </p:nvSpPr>
        <p:spPr bwMode="auto">
          <a:xfrm>
            <a:off x="2346325" y="4125913"/>
            <a:ext cx="1114425" cy="3524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0" name="Rectangle 117"/>
          <p:cNvSpPr>
            <a:spLocks noChangeArrowheads="1"/>
          </p:cNvSpPr>
          <p:nvPr/>
        </p:nvSpPr>
        <p:spPr bwMode="auto">
          <a:xfrm>
            <a:off x="2378075" y="4140200"/>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1" name="Rectangle 118"/>
          <p:cNvSpPr>
            <a:spLocks noChangeArrowheads="1"/>
          </p:cNvSpPr>
          <p:nvPr/>
        </p:nvSpPr>
        <p:spPr bwMode="auto">
          <a:xfrm>
            <a:off x="2376488" y="4262438"/>
            <a:ext cx="466725"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800" smtClean="0">
              <a:solidFill>
                <a:srgbClr val="000000"/>
              </a:solidFill>
              <a:latin typeface="Times New Roman" pitchFamily="18" charset="0"/>
            </a:endParaRPr>
          </a:p>
        </p:txBody>
      </p:sp>
      <p:sp>
        <p:nvSpPr>
          <p:cNvPr id="40972" name="Rectangle 119"/>
          <p:cNvSpPr>
            <a:spLocks noChangeArrowheads="1"/>
          </p:cNvSpPr>
          <p:nvPr/>
        </p:nvSpPr>
        <p:spPr bwMode="auto">
          <a:xfrm>
            <a:off x="585788" y="2703513"/>
            <a:ext cx="1111250"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3" name="Rectangle 120"/>
          <p:cNvSpPr>
            <a:spLocks noChangeArrowheads="1"/>
          </p:cNvSpPr>
          <p:nvPr/>
        </p:nvSpPr>
        <p:spPr bwMode="auto">
          <a:xfrm>
            <a:off x="646113" y="2770188"/>
            <a:ext cx="3127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Sites</a:t>
            </a:r>
            <a:endParaRPr lang="en-US" sz="2800" smtClean="0">
              <a:solidFill>
                <a:srgbClr val="000000"/>
              </a:solidFill>
              <a:latin typeface="Times New Roman" pitchFamily="18" charset="0"/>
            </a:endParaRPr>
          </a:p>
        </p:txBody>
      </p:sp>
      <p:sp>
        <p:nvSpPr>
          <p:cNvPr id="40974" name="Rectangle 121"/>
          <p:cNvSpPr>
            <a:spLocks noChangeArrowheads="1"/>
          </p:cNvSpPr>
          <p:nvPr/>
        </p:nvSpPr>
        <p:spPr bwMode="auto">
          <a:xfrm>
            <a:off x="585788" y="2944813"/>
            <a:ext cx="1111250" cy="81438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5" name="Rectangle 122"/>
          <p:cNvSpPr>
            <a:spLocks noChangeArrowheads="1"/>
          </p:cNvSpPr>
          <p:nvPr/>
        </p:nvSpPr>
        <p:spPr bwMode="auto">
          <a:xfrm>
            <a:off x="617538" y="2957513"/>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6" name="Rectangle 123"/>
          <p:cNvSpPr>
            <a:spLocks noChangeArrowheads="1"/>
          </p:cNvSpPr>
          <p:nvPr/>
        </p:nvSpPr>
        <p:spPr bwMode="auto">
          <a:xfrm>
            <a:off x="617538" y="3081338"/>
            <a:ext cx="690562" cy="152400"/>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smtClean="0">
                <a:solidFill>
                  <a:srgbClr val="000000"/>
                </a:solidFill>
                <a:latin typeface="Tahoma" pitchFamily="34" charset="0"/>
              </a:rPr>
              <a:t>SiteCode</a:t>
            </a:r>
            <a:endParaRPr lang="en-US" sz="2800" smtClean="0">
              <a:solidFill>
                <a:srgbClr val="000000"/>
              </a:solidFill>
              <a:latin typeface="Times New Roman" pitchFamily="18" charset="0"/>
            </a:endParaRPr>
          </a:p>
        </p:txBody>
      </p:sp>
      <p:sp>
        <p:nvSpPr>
          <p:cNvPr id="40977" name="Rectangle 124"/>
          <p:cNvSpPr>
            <a:spLocks noChangeArrowheads="1"/>
          </p:cNvSpPr>
          <p:nvPr/>
        </p:nvSpPr>
        <p:spPr bwMode="auto">
          <a:xfrm>
            <a:off x="617538" y="3203575"/>
            <a:ext cx="5334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SiteName</a:t>
            </a:r>
            <a:endParaRPr lang="en-US" sz="2800" smtClean="0">
              <a:solidFill>
                <a:srgbClr val="000000"/>
              </a:solidFill>
              <a:latin typeface="Times New Roman" pitchFamily="18" charset="0"/>
            </a:endParaRPr>
          </a:p>
        </p:txBody>
      </p:sp>
      <p:sp>
        <p:nvSpPr>
          <p:cNvPr id="40978" name="Rectangle 125"/>
          <p:cNvSpPr>
            <a:spLocks noChangeArrowheads="1"/>
          </p:cNvSpPr>
          <p:nvPr/>
        </p:nvSpPr>
        <p:spPr bwMode="auto">
          <a:xfrm>
            <a:off x="617538" y="3327400"/>
            <a:ext cx="4524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Latitude</a:t>
            </a:r>
            <a:endParaRPr lang="en-US" sz="2800" smtClean="0">
              <a:solidFill>
                <a:srgbClr val="000000"/>
              </a:solidFill>
              <a:latin typeface="Times New Roman" pitchFamily="18" charset="0"/>
            </a:endParaRPr>
          </a:p>
        </p:txBody>
      </p:sp>
      <p:sp>
        <p:nvSpPr>
          <p:cNvPr id="40979" name="Rectangle 126"/>
          <p:cNvSpPr>
            <a:spLocks noChangeArrowheads="1"/>
          </p:cNvSpPr>
          <p:nvPr/>
        </p:nvSpPr>
        <p:spPr bwMode="auto">
          <a:xfrm>
            <a:off x="617538" y="3449638"/>
            <a:ext cx="5524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Longitude</a:t>
            </a:r>
            <a:endParaRPr lang="en-US" sz="2800" smtClean="0">
              <a:solidFill>
                <a:srgbClr val="000000"/>
              </a:solidFill>
              <a:latin typeface="Times New Roman" pitchFamily="18" charset="0"/>
            </a:endParaRPr>
          </a:p>
        </p:txBody>
      </p:sp>
      <p:sp>
        <p:nvSpPr>
          <p:cNvPr id="40980" name="Rectangle 127"/>
          <p:cNvSpPr>
            <a:spLocks noChangeArrowheads="1"/>
          </p:cNvSpPr>
          <p:nvPr/>
        </p:nvSpPr>
        <p:spPr bwMode="auto">
          <a:xfrm>
            <a:off x="631825" y="3562350"/>
            <a:ext cx="103188"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t>
            </a:r>
            <a:endParaRPr lang="en-US" sz="2800" smtClean="0">
              <a:solidFill>
                <a:srgbClr val="000000"/>
              </a:solidFill>
              <a:latin typeface="Times New Roman" pitchFamily="18" charset="0"/>
            </a:endParaRPr>
          </a:p>
        </p:txBody>
      </p:sp>
      <p:grpSp>
        <p:nvGrpSpPr>
          <p:cNvPr id="3" name="Group 128"/>
          <p:cNvGrpSpPr>
            <a:grpSpLocks/>
          </p:cNvGrpSpPr>
          <p:nvPr/>
        </p:nvGrpSpPr>
        <p:grpSpPr bwMode="auto">
          <a:xfrm>
            <a:off x="379413" y="2054225"/>
            <a:ext cx="1781175" cy="461963"/>
            <a:chOff x="384" y="576"/>
            <a:chExt cx="1152" cy="336"/>
          </a:xfrm>
        </p:grpSpPr>
        <p:sp>
          <p:nvSpPr>
            <p:cNvPr id="40992" name="Rectangle 129"/>
            <p:cNvSpPr>
              <a:spLocks noChangeArrowheads="1"/>
            </p:cNvSpPr>
            <p:nvPr/>
          </p:nvSpPr>
          <p:spPr bwMode="auto">
            <a:xfrm>
              <a:off x="384" y="576"/>
              <a:ext cx="1104" cy="336"/>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3" name="Rectangle 130"/>
            <p:cNvSpPr>
              <a:spLocks noChangeArrowheads="1"/>
            </p:cNvSpPr>
            <p:nvPr/>
          </p:nvSpPr>
          <p:spPr bwMode="auto">
            <a:xfrm>
              <a:off x="384" y="672"/>
              <a:ext cx="1152" cy="111"/>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b="1" smtClean="0">
                  <a:solidFill>
                    <a:srgbClr val="000000"/>
                  </a:solidFill>
                  <a:latin typeface="Tahoma" pitchFamily="34" charset="0"/>
                </a:rPr>
                <a:t>Observations Data Model</a:t>
              </a:r>
              <a:endParaRPr lang="en-US" sz="2800" smtClean="0">
                <a:solidFill>
                  <a:srgbClr val="000000"/>
                </a:solidFill>
                <a:latin typeface="Times New Roman" pitchFamily="18" charset="0"/>
              </a:endParaRPr>
            </a:p>
          </p:txBody>
        </p:sp>
      </p:grpSp>
      <p:sp>
        <p:nvSpPr>
          <p:cNvPr id="40982" name="Line 131"/>
          <p:cNvSpPr>
            <a:spLocks noChangeShapeType="1"/>
          </p:cNvSpPr>
          <p:nvPr/>
        </p:nvSpPr>
        <p:spPr bwMode="auto">
          <a:xfrm flipV="1">
            <a:off x="3438525" y="2960688"/>
            <a:ext cx="973138" cy="1427162"/>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3" name="Text Box 132"/>
          <p:cNvSpPr txBox="1">
            <a:spLocks noChangeArrowheads="1"/>
          </p:cNvSpPr>
          <p:nvPr/>
        </p:nvSpPr>
        <p:spPr bwMode="auto">
          <a:xfrm>
            <a:off x="3465513" y="431958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4" name="Text Box 133"/>
          <p:cNvSpPr txBox="1">
            <a:spLocks noChangeArrowheads="1"/>
          </p:cNvSpPr>
          <p:nvPr/>
        </p:nvSpPr>
        <p:spPr bwMode="auto">
          <a:xfrm>
            <a:off x="4141788" y="274320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5" name="Line 134"/>
          <p:cNvSpPr>
            <a:spLocks noChangeShapeType="1"/>
          </p:cNvSpPr>
          <p:nvPr/>
        </p:nvSpPr>
        <p:spPr bwMode="auto">
          <a:xfrm flipV="1">
            <a:off x="1735138" y="2963863"/>
            <a:ext cx="2665412" cy="69850"/>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6" name="Line 135"/>
          <p:cNvSpPr>
            <a:spLocks noChangeShapeType="1"/>
          </p:cNvSpPr>
          <p:nvPr/>
        </p:nvSpPr>
        <p:spPr bwMode="auto">
          <a:xfrm>
            <a:off x="1708150" y="3032125"/>
            <a:ext cx="606425" cy="1165225"/>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7" name="Text Box 136"/>
          <p:cNvSpPr txBox="1">
            <a:spLocks noChangeArrowheads="1"/>
          </p:cNvSpPr>
          <p:nvPr/>
        </p:nvSpPr>
        <p:spPr bwMode="auto">
          <a:xfrm>
            <a:off x="2638425" y="3246438"/>
            <a:ext cx="731838" cy="336550"/>
          </a:xfrm>
          <a:prstGeom prst="rect">
            <a:avLst/>
          </a:prstGeom>
          <a:noFill/>
          <a:ln w="9525">
            <a:noFill/>
            <a:miter lim="800000"/>
            <a:headEnd/>
            <a:tailEnd/>
          </a:ln>
        </p:spPr>
        <p:txBody>
          <a:bodyPr lIns="91410" tIns="45706" rIns="91410" bIns="45706">
            <a:spAutoFit/>
          </a:bodyPr>
          <a:lstStyle/>
          <a:p>
            <a:pPr fontAlgn="base">
              <a:spcBef>
                <a:spcPct val="50000"/>
              </a:spcBef>
              <a:spcAft>
                <a:spcPct val="0"/>
              </a:spcAft>
            </a:pPr>
            <a:r>
              <a:rPr lang="en-US" sz="1600" smtClean="0">
                <a:solidFill>
                  <a:srgbClr val="000000"/>
                </a:solidFill>
              </a:rPr>
              <a:t>OR</a:t>
            </a:r>
          </a:p>
        </p:txBody>
      </p:sp>
      <p:sp>
        <p:nvSpPr>
          <p:cNvPr id="40988" name="Rectangle 137"/>
          <p:cNvSpPr>
            <a:spLocks noChangeArrowheads="1"/>
          </p:cNvSpPr>
          <p:nvPr/>
        </p:nvSpPr>
        <p:spPr bwMode="auto">
          <a:xfrm>
            <a:off x="466725" y="212725"/>
            <a:ext cx="8355013"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000000"/>
                </a:solidFill>
              </a:rPr>
              <a:t>Independent of, but can be coupled to Geographic Representation</a:t>
            </a:r>
          </a:p>
        </p:txBody>
      </p:sp>
      <p:sp>
        <p:nvSpPr>
          <p:cNvPr id="40989" name="Rectangle 138"/>
          <p:cNvSpPr>
            <a:spLocks noChangeArrowheads="1"/>
          </p:cNvSpPr>
          <p:nvPr/>
        </p:nvSpPr>
        <p:spPr bwMode="auto">
          <a:xfrm>
            <a:off x="122238" y="1003300"/>
            <a:ext cx="2219325"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FF3300"/>
                </a:solidFill>
              </a:rPr>
              <a:t>ODM</a:t>
            </a:r>
          </a:p>
        </p:txBody>
      </p:sp>
      <p:sp>
        <p:nvSpPr>
          <p:cNvPr id="40990" name="Rectangle 139"/>
          <p:cNvSpPr>
            <a:spLocks noChangeArrowheads="1"/>
          </p:cNvSpPr>
          <p:nvPr/>
        </p:nvSpPr>
        <p:spPr bwMode="auto">
          <a:xfrm>
            <a:off x="4691756" y="1001713"/>
            <a:ext cx="4129982"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dirty="0" smtClean="0">
                <a:solidFill>
                  <a:srgbClr val="FF3300"/>
                </a:solidFill>
              </a:rPr>
              <a:t>e.g. Arc Hydro</a:t>
            </a:r>
          </a:p>
        </p:txBody>
      </p:sp>
      <p:sp>
        <p:nvSpPr>
          <p:cNvPr id="40991" name="Rectangle 140"/>
          <p:cNvSpPr>
            <a:spLocks noChangeArrowheads="1"/>
          </p:cNvSpPr>
          <p:nvPr/>
        </p:nvSpPr>
        <p:spPr bwMode="auto">
          <a:xfrm>
            <a:off x="3635375" y="1820863"/>
            <a:ext cx="5319713" cy="5008562"/>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145526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p:cNvPicPr>
            <a:picLocks noChangeAspect="1" noChangeArrowheads="1"/>
          </p:cNvPicPr>
          <p:nvPr/>
        </p:nvPicPr>
        <p:blipFill>
          <a:blip r:embed="rId3" cstate="print"/>
          <a:srcRect/>
          <a:stretch>
            <a:fillRect/>
          </a:stretch>
        </p:blipFill>
        <p:spPr bwMode="auto">
          <a:xfrm>
            <a:off x="157163" y="1136650"/>
            <a:ext cx="6775450" cy="2633663"/>
          </a:xfrm>
          <a:prstGeom prst="rect">
            <a:avLst/>
          </a:prstGeom>
          <a:noFill/>
          <a:ln w="9525">
            <a:noFill/>
            <a:miter lim="800000"/>
            <a:headEnd/>
            <a:tailEnd/>
          </a:ln>
        </p:spPr>
      </p:pic>
      <p:pic>
        <p:nvPicPr>
          <p:cNvPr id="51203" name="Picture 24"/>
          <p:cNvPicPr>
            <a:picLocks noChangeAspect="1" noChangeArrowheads="1"/>
          </p:cNvPicPr>
          <p:nvPr/>
        </p:nvPicPr>
        <p:blipFill>
          <a:blip r:embed="rId4" cstate="print"/>
          <a:srcRect/>
          <a:stretch>
            <a:fillRect/>
          </a:stretch>
        </p:blipFill>
        <p:spPr bwMode="auto">
          <a:xfrm>
            <a:off x="282575" y="5275263"/>
            <a:ext cx="3757613" cy="1443037"/>
          </a:xfrm>
          <a:prstGeom prst="rect">
            <a:avLst/>
          </a:prstGeom>
          <a:noFill/>
          <a:ln w="9525">
            <a:noFill/>
            <a:miter lim="800000"/>
            <a:headEnd/>
            <a:tailEnd/>
          </a:ln>
        </p:spPr>
      </p:pic>
      <p:pic>
        <p:nvPicPr>
          <p:cNvPr id="51204" name="Picture 2"/>
          <p:cNvPicPr>
            <a:picLocks noChangeAspect="1" noChangeArrowheads="1"/>
          </p:cNvPicPr>
          <p:nvPr/>
        </p:nvPicPr>
        <p:blipFill>
          <a:blip r:embed="rId5" cstate="print"/>
          <a:srcRect/>
          <a:stretch>
            <a:fillRect/>
          </a:stretch>
        </p:blipFill>
        <p:spPr bwMode="auto">
          <a:xfrm>
            <a:off x="4248150" y="5375275"/>
            <a:ext cx="4648200" cy="1196975"/>
          </a:xfrm>
          <a:prstGeom prst="rect">
            <a:avLst/>
          </a:prstGeom>
          <a:noFill/>
          <a:ln w="9525">
            <a:noFill/>
            <a:miter lim="800000"/>
            <a:headEnd/>
            <a:tailEnd/>
          </a:ln>
        </p:spPr>
      </p:pic>
      <p:pic>
        <p:nvPicPr>
          <p:cNvPr id="51205" name="Picture 4"/>
          <p:cNvPicPr>
            <a:picLocks noChangeAspect="1" noChangeArrowheads="1"/>
          </p:cNvPicPr>
          <p:nvPr/>
        </p:nvPicPr>
        <p:blipFill>
          <a:blip r:embed="rId6" cstate="print"/>
          <a:srcRect/>
          <a:stretch>
            <a:fillRect/>
          </a:stretch>
        </p:blipFill>
        <p:spPr bwMode="auto">
          <a:xfrm>
            <a:off x="247650" y="4095750"/>
            <a:ext cx="8686800" cy="990600"/>
          </a:xfrm>
          <a:prstGeom prst="rect">
            <a:avLst/>
          </a:prstGeom>
          <a:noFill/>
          <a:ln w="9525">
            <a:noFill/>
            <a:miter lim="800000"/>
            <a:headEnd/>
            <a:tailEnd/>
          </a:ln>
        </p:spPr>
      </p:pic>
      <p:pic>
        <p:nvPicPr>
          <p:cNvPr id="51206" name="Picture 5"/>
          <p:cNvPicPr>
            <a:picLocks noChangeAspect="1" noChangeArrowheads="1"/>
          </p:cNvPicPr>
          <p:nvPr/>
        </p:nvPicPr>
        <p:blipFill>
          <a:blip r:embed="rId7" cstate="print"/>
          <a:srcRect/>
          <a:stretch>
            <a:fillRect/>
          </a:stretch>
        </p:blipFill>
        <p:spPr bwMode="auto">
          <a:xfrm>
            <a:off x="7019925" y="884238"/>
            <a:ext cx="1903413" cy="2971800"/>
          </a:xfrm>
          <a:prstGeom prst="rect">
            <a:avLst/>
          </a:prstGeom>
          <a:noFill/>
          <a:ln w="9525">
            <a:noFill/>
            <a:miter lim="800000"/>
            <a:headEnd/>
            <a:tailEnd/>
          </a:ln>
        </p:spPr>
      </p:pic>
      <p:sp>
        <p:nvSpPr>
          <p:cNvPr id="51207" name="Oval 7"/>
          <p:cNvSpPr>
            <a:spLocks noChangeArrowheads="1"/>
          </p:cNvSpPr>
          <p:nvPr/>
        </p:nvSpPr>
        <p:spPr bwMode="auto">
          <a:xfrm>
            <a:off x="6443663" y="1695450"/>
            <a:ext cx="368300" cy="196850"/>
          </a:xfrm>
          <a:prstGeom prst="ellipse">
            <a:avLst/>
          </a:prstGeom>
          <a:no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8" name="Oval 8"/>
          <p:cNvSpPr>
            <a:spLocks noChangeArrowheads="1"/>
          </p:cNvSpPr>
          <p:nvPr/>
        </p:nvSpPr>
        <p:spPr bwMode="auto">
          <a:xfrm>
            <a:off x="7737475" y="1233488"/>
            <a:ext cx="304800" cy="223837"/>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9" name="Oval 9"/>
          <p:cNvSpPr>
            <a:spLocks noChangeArrowheads="1"/>
          </p:cNvSpPr>
          <p:nvPr/>
        </p:nvSpPr>
        <p:spPr bwMode="auto">
          <a:xfrm>
            <a:off x="5035550" y="1639888"/>
            <a:ext cx="381000" cy="27305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0" name="Oval 10"/>
          <p:cNvSpPr>
            <a:spLocks noChangeArrowheads="1"/>
          </p:cNvSpPr>
          <p:nvPr/>
        </p:nvSpPr>
        <p:spPr bwMode="auto">
          <a:xfrm>
            <a:off x="638175" y="4495800"/>
            <a:ext cx="357188" cy="22860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1" name="Oval 11"/>
          <p:cNvSpPr>
            <a:spLocks noChangeArrowheads="1"/>
          </p:cNvSpPr>
          <p:nvPr/>
        </p:nvSpPr>
        <p:spPr bwMode="auto">
          <a:xfrm>
            <a:off x="3700463" y="44846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2" name="Oval 12"/>
          <p:cNvSpPr>
            <a:spLocks noChangeArrowheads="1"/>
          </p:cNvSpPr>
          <p:nvPr/>
        </p:nvSpPr>
        <p:spPr bwMode="auto">
          <a:xfrm>
            <a:off x="668338" y="57927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3" name="Oval 13"/>
          <p:cNvSpPr>
            <a:spLocks noChangeArrowheads="1"/>
          </p:cNvSpPr>
          <p:nvPr/>
        </p:nvSpPr>
        <p:spPr bwMode="auto">
          <a:xfrm>
            <a:off x="5589588" y="1633538"/>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4" name="Oval 14"/>
          <p:cNvSpPr>
            <a:spLocks noChangeArrowheads="1"/>
          </p:cNvSpPr>
          <p:nvPr/>
        </p:nvSpPr>
        <p:spPr bwMode="auto">
          <a:xfrm>
            <a:off x="4733925" y="5838825"/>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15" name="AutoShape 15"/>
          <p:cNvCxnSpPr>
            <a:cxnSpLocks noChangeShapeType="1"/>
            <a:stCxn id="51207" idx="6"/>
            <a:endCxn id="51208" idx="2"/>
          </p:cNvCxnSpPr>
          <p:nvPr/>
        </p:nvCxnSpPr>
        <p:spPr bwMode="auto">
          <a:xfrm flipV="1">
            <a:off x="6831013" y="1346200"/>
            <a:ext cx="892175" cy="447675"/>
          </a:xfrm>
          <a:prstGeom prst="bentConnector3">
            <a:avLst>
              <a:gd name="adj1" fmla="val 49644"/>
            </a:avLst>
          </a:prstGeom>
          <a:noFill/>
          <a:ln w="28575">
            <a:solidFill>
              <a:srgbClr val="FF0000"/>
            </a:solidFill>
            <a:miter lim="800000"/>
            <a:headEnd/>
            <a:tailEnd/>
          </a:ln>
        </p:spPr>
      </p:cxnSp>
      <p:cxnSp>
        <p:nvCxnSpPr>
          <p:cNvPr id="51216" name="AutoShape 16"/>
          <p:cNvCxnSpPr>
            <a:cxnSpLocks noChangeShapeType="1"/>
            <a:stCxn id="51209" idx="4"/>
            <a:endCxn id="51210" idx="0"/>
          </p:cNvCxnSpPr>
          <p:nvPr/>
        </p:nvCxnSpPr>
        <p:spPr bwMode="auto">
          <a:xfrm rot="5400000">
            <a:off x="1744663" y="1000125"/>
            <a:ext cx="2554288" cy="4408487"/>
          </a:xfrm>
          <a:prstGeom prst="bentConnector3">
            <a:avLst>
              <a:gd name="adj1" fmla="val 49968"/>
            </a:avLst>
          </a:prstGeom>
          <a:noFill/>
          <a:ln w="28575">
            <a:solidFill>
              <a:schemeClr val="accent2"/>
            </a:solidFill>
            <a:miter lim="800000"/>
            <a:headEnd/>
            <a:tailEnd/>
          </a:ln>
        </p:spPr>
      </p:cxnSp>
      <p:cxnSp>
        <p:nvCxnSpPr>
          <p:cNvPr id="51217" name="AutoShape 17"/>
          <p:cNvCxnSpPr>
            <a:cxnSpLocks noChangeShapeType="1"/>
            <a:stCxn id="51213" idx="4"/>
            <a:endCxn id="51214" idx="0"/>
          </p:cNvCxnSpPr>
          <p:nvPr/>
        </p:nvCxnSpPr>
        <p:spPr bwMode="auto">
          <a:xfrm rot="5400000">
            <a:off x="3416300" y="3460750"/>
            <a:ext cx="3871913" cy="855663"/>
          </a:xfrm>
          <a:prstGeom prst="bentConnector3">
            <a:avLst>
              <a:gd name="adj1" fmla="val 49981"/>
            </a:avLst>
          </a:prstGeom>
          <a:noFill/>
          <a:ln w="28575">
            <a:solidFill>
              <a:srgbClr val="009900"/>
            </a:solidFill>
            <a:miter lim="800000"/>
            <a:headEnd/>
            <a:tailEnd/>
          </a:ln>
        </p:spPr>
      </p:cxnSp>
      <p:cxnSp>
        <p:nvCxnSpPr>
          <p:cNvPr id="51218" name="AutoShape 18"/>
          <p:cNvCxnSpPr>
            <a:cxnSpLocks noChangeShapeType="1"/>
            <a:stCxn id="51211" idx="4"/>
            <a:endCxn id="51212" idx="0"/>
          </p:cNvCxnSpPr>
          <p:nvPr/>
        </p:nvCxnSpPr>
        <p:spPr bwMode="auto">
          <a:xfrm rot="5400000">
            <a:off x="1811338" y="3736975"/>
            <a:ext cx="1050925" cy="3032125"/>
          </a:xfrm>
          <a:prstGeom prst="bentConnector3">
            <a:avLst>
              <a:gd name="adj1" fmla="val 41690"/>
            </a:avLst>
          </a:prstGeom>
          <a:noFill/>
          <a:ln w="28575">
            <a:solidFill>
              <a:srgbClr val="CC00CC"/>
            </a:solidFill>
            <a:miter lim="800000"/>
            <a:headEnd/>
            <a:tailEnd/>
          </a:ln>
        </p:spPr>
      </p:cxnSp>
      <p:sp>
        <p:nvSpPr>
          <p:cNvPr id="51219" name="Rectangle 19"/>
          <p:cNvSpPr>
            <a:spLocks noChangeArrowheads="1"/>
          </p:cNvSpPr>
          <p:nvPr/>
        </p:nvSpPr>
        <p:spPr bwMode="auto">
          <a:xfrm>
            <a:off x="288925" y="1709738"/>
            <a:ext cx="6400800" cy="152400"/>
          </a:xfrm>
          <a:prstGeom prst="rect">
            <a:avLst/>
          </a:prstGeom>
          <a:solidFill>
            <a:srgbClr val="FFFF99">
              <a:alpha val="25098"/>
            </a:srgbClr>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0" name="Oval 20"/>
          <p:cNvSpPr>
            <a:spLocks noChangeArrowheads="1"/>
          </p:cNvSpPr>
          <p:nvPr/>
        </p:nvSpPr>
        <p:spPr bwMode="auto">
          <a:xfrm>
            <a:off x="8458200" y="1231900"/>
            <a:ext cx="339725" cy="233363"/>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1" name="Oval 21"/>
          <p:cNvSpPr>
            <a:spLocks noChangeArrowheads="1"/>
          </p:cNvSpPr>
          <p:nvPr/>
        </p:nvSpPr>
        <p:spPr bwMode="auto">
          <a:xfrm>
            <a:off x="609600" y="1524000"/>
            <a:ext cx="457200" cy="22860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22" name="AutoShape 22"/>
          <p:cNvCxnSpPr>
            <a:cxnSpLocks noChangeShapeType="1"/>
            <a:stCxn id="51221" idx="0"/>
            <a:endCxn id="51220" idx="0"/>
          </p:cNvCxnSpPr>
          <p:nvPr/>
        </p:nvCxnSpPr>
        <p:spPr bwMode="auto">
          <a:xfrm rot="-5400000">
            <a:off x="4587082" y="-2531269"/>
            <a:ext cx="292100" cy="7789863"/>
          </a:xfrm>
          <a:prstGeom prst="bentConnector3">
            <a:avLst>
              <a:gd name="adj1" fmla="val 234236"/>
            </a:avLst>
          </a:prstGeom>
          <a:noFill/>
          <a:ln w="28575">
            <a:solidFill>
              <a:srgbClr val="FF9933"/>
            </a:solidFill>
            <a:miter lim="800000"/>
            <a:headEnd/>
            <a:tailEnd/>
          </a:ln>
        </p:spPr>
      </p:cxnSp>
      <p:sp>
        <p:nvSpPr>
          <p:cNvPr id="51223" name="Rectangle 23"/>
          <p:cNvSpPr>
            <a:spLocks noGrp="1" noChangeArrowheads="1"/>
          </p:cNvSpPr>
          <p:nvPr>
            <p:ph type="title"/>
          </p:nvPr>
        </p:nvSpPr>
        <p:spPr>
          <a:xfrm>
            <a:off x="739775" y="101600"/>
            <a:ext cx="7772400" cy="536575"/>
          </a:xfrm>
          <a:noFill/>
        </p:spPr>
        <p:txBody>
          <a:bodyPr/>
          <a:lstStyle/>
          <a:p>
            <a:pPr eaLnBrk="1" hangingPunct="1"/>
            <a:r>
              <a:rPr lang="en-US" sz="4000" smtClean="0">
                <a:latin typeface="Times New Roman" pitchFamily="18" charset="0"/>
              </a:rPr>
              <a:t>Stage and Streamflow Example</a:t>
            </a:r>
          </a:p>
        </p:txBody>
      </p:sp>
    </p:spTree>
    <p:extLst>
      <p:ext uri="{BB962C8B-B14F-4D97-AF65-F5344CB8AC3E}">
        <p14:creationId xmlns:p14="http://schemas.microsoft.com/office/powerpoint/2010/main" val="1390849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8"/>
          <p:cNvPicPr>
            <a:picLocks noChangeAspect="1" noChangeArrowheads="1"/>
          </p:cNvPicPr>
          <p:nvPr/>
        </p:nvPicPr>
        <p:blipFill>
          <a:blip r:embed="rId3" cstate="print"/>
          <a:srcRect/>
          <a:stretch>
            <a:fillRect/>
          </a:stretch>
        </p:blipFill>
        <p:spPr bwMode="auto">
          <a:xfrm>
            <a:off x="908050" y="560388"/>
            <a:ext cx="7202488" cy="2085975"/>
          </a:xfrm>
          <a:prstGeom prst="rect">
            <a:avLst/>
          </a:prstGeom>
          <a:noFill/>
          <a:ln w="9525">
            <a:noFill/>
            <a:miter lim="800000"/>
            <a:headEnd/>
            <a:tailEnd/>
          </a:ln>
        </p:spPr>
      </p:pic>
      <p:pic>
        <p:nvPicPr>
          <p:cNvPr id="49155" name="Picture 2"/>
          <p:cNvPicPr>
            <a:picLocks noChangeAspect="1" noChangeArrowheads="1"/>
          </p:cNvPicPr>
          <p:nvPr/>
        </p:nvPicPr>
        <p:blipFill>
          <a:blip r:embed="rId4" cstate="print"/>
          <a:srcRect/>
          <a:stretch>
            <a:fillRect/>
          </a:stretch>
        </p:blipFill>
        <p:spPr bwMode="auto">
          <a:xfrm>
            <a:off x="2667000" y="5951538"/>
            <a:ext cx="6248400" cy="801687"/>
          </a:xfrm>
          <a:prstGeom prst="rect">
            <a:avLst/>
          </a:prstGeom>
          <a:noFill/>
          <a:ln w="9525">
            <a:noFill/>
            <a:miter lim="800000"/>
            <a:headEnd/>
            <a:tailEnd/>
          </a:ln>
        </p:spPr>
      </p:pic>
      <p:pic>
        <p:nvPicPr>
          <p:cNvPr id="49156" name="Picture 3"/>
          <p:cNvPicPr>
            <a:picLocks noChangeAspect="1" noChangeArrowheads="1"/>
          </p:cNvPicPr>
          <p:nvPr/>
        </p:nvPicPr>
        <p:blipFill>
          <a:blip r:embed="rId5" cstate="print"/>
          <a:srcRect/>
          <a:stretch>
            <a:fillRect/>
          </a:stretch>
        </p:blipFill>
        <p:spPr bwMode="auto">
          <a:xfrm>
            <a:off x="4248150" y="4953000"/>
            <a:ext cx="4048125" cy="866775"/>
          </a:xfrm>
          <a:prstGeom prst="rect">
            <a:avLst/>
          </a:prstGeom>
          <a:noFill/>
          <a:ln w="9525">
            <a:noFill/>
            <a:miter lim="800000"/>
            <a:headEnd/>
            <a:tailEnd/>
          </a:ln>
        </p:spPr>
      </p:pic>
      <p:pic>
        <p:nvPicPr>
          <p:cNvPr id="49157" name="Picture 4"/>
          <p:cNvPicPr>
            <a:picLocks noChangeAspect="1" noChangeArrowheads="1"/>
          </p:cNvPicPr>
          <p:nvPr/>
        </p:nvPicPr>
        <p:blipFill>
          <a:blip r:embed="rId6" cstate="print"/>
          <a:srcRect/>
          <a:stretch>
            <a:fillRect/>
          </a:stretch>
        </p:blipFill>
        <p:spPr bwMode="auto">
          <a:xfrm>
            <a:off x="4010025" y="3676650"/>
            <a:ext cx="4419600" cy="1038225"/>
          </a:xfrm>
          <a:prstGeom prst="rect">
            <a:avLst/>
          </a:prstGeom>
          <a:noFill/>
          <a:ln w="9525">
            <a:noFill/>
            <a:miter lim="800000"/>
            <a:headEnd/>
            <a:tailEnd/>
          </a:ln>
        </p:spPr>
      </p:pic>
      <p:pic>
        <p:nvPicPr>
          <p:cNvPr id="49158" name="Picture 5"/>
          <p:cNvPicPr>
            <a:picLocks noChangeAspect="1" noChangeArrowheads="1"/>
          </p:cNvPicPr>
          <p:nvPr/>
        </p:nvPicPr>
        <p:blipFill>
          <a:blip r:embed="rId7" cstate="print"/>
          <a:srcRect/>
          <a:stretch>
            <a:fillRect/>
          </a:stretch>
        </p:blipFill>
        <p:spPr bwMode="auto">
          <a:xfrm>
            <a:off x="304800" y="2838450"/>
            <a:ext cx="8534400" cy="604838"/>
          </a:xfrm>
          <a:prstGeom prst="rect">
            <a:avLst/>
          </a:prstGeom>
          <a:noFill/>
          <a:ln w="9525">
            <a:noFill/>
            <a:miter lim="800000"/>
            <a:headEnd/>
            <a:tailEnd/>
          </a:ln>
        </p:spPr>
      </p:pic>
      <p:pic>
        <p:nvPicPr>
          <p:cNvPr id="49159" name="Picture 7"/>
          <p:cNvPicPr>
            <a:picLocks noChangeAspect="1" noChangeArrowheads="1"/>
          </p:cNvPicPr>
          <p:nvPr/>
        </p:nvPicPr>
        <p:blipFill>
          <a:blip r:embed="rId8" cstate="print"/>
          <a:srcRect/>
          <a:stretch>
            <a:fillRect/>
          </a:stretch>
        </p:blipFill>
        <p:spPr bwMode="auto">
          <a:xfrm>
            <a:off x="228600" y="4764088"/>
            <a:ext cx="2203450" cy="2000250"/>
          </a:xfrm>
          <a:prstGeom prst="rect">
            <a:avLst/>
          </a:prstGeom>
          <a:noFill/>
          <a:ln w="9525">
            <a:noFill/>
            <a:miter lim="800000"/>
            <a:headEnd/>
            <a:tailEnd/>
          </a:ln>
        </p:spPr>
      </p:pic>
      <p:pic>
        <p:nvPicPr>
          <p:cNvPr id="49160" name="Picture 8"/>
          <p:cNvPicPr>
            <a:picLocks noChangeAspect="1" noChangeArrowheads="1"/>
          </p:cNvPicPr>
          <p:nvPr/>
        </p:nvPicPr>
        <p:blipFill>
          <a:blip r:embed="rId9" cstate="print"/>
          <a:srcRect/>
          <a:stretch>
            <a:fillRect/>
          </a:stretch>
        </p:blipFill>
        <p:spPr bwMode="auto">
          <a:xfrm>
            <a:off x="228600" y="3733800"/>
            <a:ext cx="3276600" cy="920750"/>
          </a:xfrm>
          <a:prstGeom prst="rect">
            <a:avLst/>
          </a:prstGeom>
          <a:noFill/>
          <a:ln w="9525">
            <a:noFill/>
            <a:miter lim="800000"/>
            <a:headEnd/>
            <a:tailEnd/>
          </a:ln>
        </p:spPr>
      </p:pic>
      <p:sp>
        <p:nvSpPr>
          <p:cNvPr id="49161" name="Oval 9"/>
          <p:cNvSpPr>
            <a:spLocks noChangeArrowheads="1"/>
          </p:cNvSpPr>
          <p:nvPr/>
        </p:nvSpPr>
        <p:spPr bwMode="auto">
          <a:xfrm>
            <a:off x="5419725" y="971550"/>
            <a:ext cx="381000" cy="154305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2" name="Oval 10"/>
          <p:cNvSpPr>
            <a:spLocks noChangeArrowheads="1"/>
          </p:cNvSpPr>
          <p:nvPr/>
        </p:nvSpPr>
        <p:spPr bwMode="auto">
          <a:xfrm>
            <a:off x="7591425" y="1047750"/>
            <a:ext cx="381000" cy="1524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3" name="Oval 11"/>
          <p:cNvSpPr>
            <a:spLocks noChangeArrowheads="1"/>
          </p:cNvSpPr>
          <p:nvPr/>
        </p:nvSpPr>
        <p:spPr bwMode="auto">
          <a:xfrm>
            <a:off x="6943725" y="1047750"/>
            <a:ext cx="457200" cy="144780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4" name="Oval 12"/>
          <p:cNvSpPr>
            <a:spLocks noChangeArrowheads="1"/>
          </p:cNvSpPr>
          <p:nvPr/>
        </p:nvSpPr>
        <p:spPr bwMode="auto">
          <a:xfrm>
            <a:off x="4467225" y="4095750"/>
            <a:ext cx="381000" cy="257175"/>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5" name="Oval 13"/>
          <p:cNvSpPr>
            <a:spLocks noChangeArrowheads="1"/>
          </p:cNvSpPr>
          <p:nvPr/>
        </p:nvSpPr>
        <p:spPr bwMode="auto">
          <a:xfrm>
            <a:off x="3676650" y="3095625"/>
            <a:ext cx="381000" cy="277813"/>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6" name="Oval 14"/>
          <p:cNvSpPr>
            <a:spLocks noChangeArrowheads="1"/>
          </p:cNvSpPr>
          <p:nvPr/>
        </p:nvSpPr>
        <p:spPr bwMode="auto">
          <a:xfrm>
            <a:off x="762000" y="3114675"/>
            <a:ext cx="228600" cy="219075"/>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7" name="Oval 15"/>
          <p:cNvSpPr>
            <a:spLocks noChangeArrowheads="1"/>
          </p:cNvSpPr>
          <p:nvPr/>
        </p:nvSpPr>
        <p:spPr bwMode="auto">
          <a:xfrm>
            <a:off x="5100638" y="5334000"/>
            <a:ext cx="381000" cy="33655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8" name="Oval 16"/>
          <p:cNvSpPr>
            <a:spLocks noChangeArrowheads="1"/>
          </p:cNvSpPr>
          <p:nvPr/>
        </p:nvSpPr>
        <p:spPr bwMode="auto">
          <a:xfrm>
            <a:off x="1143000" y="4114800"/>
            <a:ext cx="381000" cy="3810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9" name="Oval 17"/>
          <p:cNvSpPr>
            <a:spLocks noChangeArrowheads="1"/>
          </p:cNvSpPr>
          <p:nvPr/>
        </p:nvSpPr>
        <p:spPr bwMode="auto">
          <a:xfrm>
            <a:off x="938213" y="5186363"/>
            <a:ext cx="609600" cy="13716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0" name="AutoShape 18"/>
          <p:cNvCxnSpPr>
            <a:cxnSpLocks noChangeShapeType="1"/>
            <a:stCxn id="49168" idx="4"/>
            <a:endCxn id="49169" idx="0"/>
          </p:cNvCxnSpPr>
          <p:nvPr/>
        </p:nvCxnSpPr>
        <p:spPr bwMode="auto">
          <a:xfrm rot="5400000">
            <a:off x="957263" y="4795838"/>
            <a:ext cx="661987" cy="90487"/>
          </a:xfrm>
          <a:prstGeom prst="bentConnector3">
            <a:avLst>
              <a:gd name="adj1" fmla="val 49880"/>
            </a:avLst>
          </a:prstGeom>
          <a:noFill/>
          <a:ln w="28575">
            <a:solidFill>
              <a:srgbClr val="00FFFF"/>
            </a:solidFill>
            <a:miter lim="800000"/>
            <a:headEnd/>
            <a:tailEnd/>
          </a:ln>
        </p:spPr>
      </p:cxnSp>
      <p:cxnSp>
        <p:nvCxnSpPr>
          <p:cNvPr id="49171" name="AutoShape 19"/>
          <p:cNvCxnSpPr>
            <a:cxnSpLocks noChangeShapeType="1"/>
            <a:stCxn id="49165" idx="4"/>
            <a:endCxn id="49164" idx="2"/>
          </p:cNvCxnSpPr>
          <p:nvPr/>
        </p:nvCxnSpPr>
        <p:spPr bwMode="auto">
          <a:xfrm rot="16200000" flipH="1">
            <a:off x="3741737" y="3513138"/>
            <a:ext cx="836613" cy="585788"/>
          </a:xfrm>
          <a:prstGeom prst="bentConnector2">
            <a:avLst/>
          </a:prstGeom>
          <a:noFill/>
          <a:ln w="28575">
            <a:solidFill>
              <a:srgbClr val="009900"/>
            </a:solidFill>
            <a:miter lim="800000"/>
            <a:headEnd/>
            <a:tailEnd/>
          </a:ln>
        </p:spPr>
      </p:cxnSp>
      <p:cxnSp>
        <p:nvCxnSpPr>
          <p:cNvPr id="49172" name="AutoShape 20"/>
          <p:cNvCxnSpPr>
            <a:cxnSpLocks noChangeShapeType="1"/>
            <a:stCxn id="49161" idx="2"/>
            <a:endCxn id="49166" idx="0"/>
          </p:cNvCxnSpPr>
          <p:nvPr/>
        </p:nvCxnSpPr>
        <p:spPr bwMode="auto">
          <a:xfrm rot="10800000" flipV="1">
            <a:off x="876300" y="1743075"/>
            <a:ext cx="4529138" cy="1357313"/>
          </a:xfrm>
          <a:prstGeom prst="bentConnector2">
            <a:avLst/>
          </a:prstGeom>
          <a:noFill/>
          <a:ln w="28575">
            <a:solidFill>
              <a:srgbClr val="FF9933"/>
            </a:solidFill>
            <a:miter lim="800000"/>
            <a:headEnd/>
            <a:tailEnd/>
          </a:ln>
        </p:spPr>
      </p:cxnSp>
      <p:cxnSp>
        <p:nvCxnSpPr>
          <p:cNvPr id="49173" name="AutoShape 21"/>
          <p:cNvCxnSpPr>
            <a:cxnSpLocks noChangeShapeType="1"/>
            <a:stCxn id="49163" idx="4"/>
            <a:endCxn id="49167" idx="0"/>
          </p:cNvCxnSpPr>
          <p:nvPr/>
        </p:nvCxnSpPr>
        <p:spPr bwMode="auto">
          <a:xfrm rot="5400000">
            <a:off x="4826794" y="2974182"/>
            <a:ext cx="2809875" cy="1881187"/>
          </a:xfrm>
          <a:prstGeom prst="bentConnector3">
            <a:avLst>
              <a:gd name="adj1" fmla="val 37681"/>
            </a:avLst>
          </a:prstGeom>
          <a:noFill/>
          <a:ln w="28575">
            <a:solidFill>
              <a:srgbClr val="FF0000"/>
            </a:solidFill>
            <a:miter lim="800000"/>
            <a:headEnd/>
            <a:tailEnd/>
          </a:ln>
        </p:spPr>
      </p:cxnSp>
      <p:sp>
        <p:nvSpPr>
          <p:cNvPr id="49174" name="Oval 22"/>
          <p:cNvSpPr>
            <a:spLocks noChangeArrowheads="1"/>
          </p:cNvSpPr>
          <p:nvPr/>
        </p:nvSpPr>
        <p:spPr bwMode="auto">
          <a:xfrm>
            <a:off x="3184525" y="6299200"/>
            <a:ext cx="381000" cy="381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5" name="AutoShape 23"/>
          <p:cNvCxnSpPr>
            <a:cxnSpLocks noChangeShapeType="1"/>
            <a:stCxn id="49162" idx="4"/>
            <a:endCxn id="49174" idx="0"/>
          </p:cNvCxnSpPr>
          <p:nvPr/>
        </p:nvCxnSpPr>
        <p:spPr bwMode="auto">
          <a:xfrm rot="5400000">
            <a:off x="3729037" y="2232026"/>
            <a:ext cx="3698875" cy="4406900"/>
          </a:xfrm>
          <a:prstGeom prst="bentConnector3">
            <a:avLst>
              <a:gd name="adj1" fmla="val 59699"/>
            </a:avLst>
          </a:prstGeom>
          <a:noFill/>
          <a:ln w="28575">
            <a:solidFill>
              <a:srgbClr val="CC00CC"/>
            </a:solidFill>
            <a:miter lim="800000"/>
            <a:headEnd/>
            <a:tailEnd/>
          </a:ln>
        </p:spPr>
      </p:cxnSp>
      <p:sp>
        <p:nvSpPr>
          <p:cNvPr id="49176" name="Oval 24"/>
          <p:cNvSpPr>
            <a:spLocks noChangeArrowheads="1"/>
          </p:cNvSpPr>
          <p:nvPr/>
        </p:nvSpPr>
        <p:spPr bwMode="auto">
          <a:xfrm>
            <a:off x="6096000" y="5334000"/>
            <a:ext cx="381000" cy="3048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sp>
        <p:nvSpPr>
          <p:cNvPr id="49177" name="Oval 25"/>
          <p:cNvSpPr>
            <a:spLocks noChangeArrowheads="1"/>
          </p:cNvSpPr>
          <p:nvPr/>
        </p:nvSpPr>
        <p:spPr bwMode="auto">
          <a:xfrm>
            <a:off x="4457700" y="4314825"/>
            <a:ext cx="381000" cy="2286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cxnSp>
        <p:nvCxnSpPr>
          <p:cNvPr id="49178" name="AutoShape 26"/>
          <p:cNvCxnSpPr>
            <a:cxnSpLocks noChangeShapeType="1"/>
            <a:stCxn id="49177" idx="4"/>
            <a:endCxn id="49176" idx="0"/>
          </p:cNvCxnSpPr>
          <p:nvPr/>
        </p:nvCxnSpPr>
        <p:spPr bwMode="auto">
          <a:xfrm rot="16200000" flipH="1">
            <a:off x="5086350" y="4119563"/>
            <a:ext cx="762000" cy="1638300"/>
          </a:xfrm>
          <a:prstGeom prst="bentConnector3">
            <a:avLst>
              <a:gd name="adj1" fmla="val 39995"/>
            </a:avLst>
          </a:prstGeom>
          <a:noFill/>
          <a:ln w="28575">
            <a:solidFill>
              <a:schemeClr val="tx1"/>
            </a:solidFill>
            <a:miter lim="800000"/>
            <a:headEnd/>
            <a:tailEnd/>
          </a:ln>
        </p:spPr>
      </p:cxnSp>
      <p:sp>
        <p:nvSpPr>
          <p:cNvPr id="49179" name="Rectangle 27"/>
          <p:cNvSpPr>
            <a:spLocks noGrp="1" noChangeArrowheads="1"/>
          </p:cNvSpPr>
          <p:nvPr>
            <p:ph type="title"/>
          </p:nvPr>
        </p:nvSpPr>
        <p:spPr>
          <a:xfrm>
            <a:off x="296863" y="0"/>
            <a:ext cx="8620125" cy="479425"/>
          </a:xfrm>
          <a:noFill/>
        </p:spPr>
        <p:txBody>
          <a:bodyPr lIns="91410" tIns="45706" rIns="91410" bIns="45706"/>
          <a:lstStyle/>
          <a:p>
            <a:pPr eaLnBrk="1" hangingPunct="1"/>
            <a:r>
              <a:rPr lang="en-US" sz="3200" smtClean="0"/>
              <a:t>Water Chemistry from a profile in a lake</a:t>
            </a:r>
          </a:p>
        </p:txBody>
      </p:sp>
    </p:spTree>
    <p:extLst>
      <p:ext uri="{BB962C8B-B14F-4D97-AF65-F5344CB8AC3E}">
        <p14:creationId xmlns:p14="http://schemas.microsoft.com/office/powerpoint/2010/main" val="1258435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769938"/>
          </a:xfrm>
        </p:spPr>
        <p:txBody>
          <a:bodyPr/>
          <a:lstStyle/>
          <a:p>
            <a:pPr eaLnBrk="1" hangingPunct="1"/>
            <a:r>
              <a:rPr lang="en-US" sz="4000" smtClean="0"/>
              <a:t>Loading data into ODM</a:t>
            </a:r>
          </a:p>
        </p:txBody>
      </p:sp>
      <p:sp>
        <p:nvSpPr>
          <p:cNvPr id="59395" name="Rectangle 3"/>
          <p:cNvSpPr>
            <a:spLocks noGrp="1" noChangeArrowheads="1"/>
          </p:cNvSpPr>
          <p:nvPr>
            <p:ph type="body" idx="1"/>
          </p:nvPr>
        </p:nvSpPr>
        <p:spPr>
          <a:xfrm>
            <a:off x="298450" y="1271588"/>
            <a:ext cx="4737100" cy="5348287"/>
          </a:xfrm>
        </p:spPr>
        <p:txBody>
          <a:bodyPr/>
          <a:lstStyle/>
          <a:p>
            <a:pPr eaLnBrk="1" hangingPunct="1">
              <a:lnSpc>
                <a:spcPct val="90000"/>
              </a:lnSpc>
            </a:pPr>
            <a:r>
              <a:rPr lang="en-US" sz="2400" smtClean="0"/>
              <a:t>Interactive OD Data Loader (OD Loader)</a:t>
            </a:r>
          </a:p>
          <a:p>
            <a:pPr lvl="1" eaLnBrk="1" hangingPunct="1">
              <a:lnSpc>
                <a:spcPct val="90000"/>
              </a:lnSpc>
            </a:pPr>
            <a:r>
              <a:rPr lang="en-US" sz="2000" smtClean="0"/>
              <a:t>Loads data from spreadsheets and comma separated tables in simple format</a:t>
            </a:r>
          </a:p>
          <a:p>
            <a:pPr eaLnBrk="1" hangingPunct="1">
              <a:lnSpc>
                <a:spcPct val="90000"/>
              </a:lnSpc>
            </a:pPr>
            <a:r>
              <a:rPr lang="en-US" sz="2400" smtClean="0"/>
              <a:t>Scheduled Data Loader (SDL)</a:t>
            </a:r>
          </a:p>
          <a:p>
            <a:pPr lvl="1" eaLnBrk="1" hangingPunct="1">
              <a:lnSpc>
                <a:spcPct val="90000"/>
              </a:lnSpc>
            </a:pPr>
            <a:r>
              <a:rPr lang="en-US" sz="2000" smtClean="0"/>
              <a:t>Loads data from datalogger files on a prescribed schedule.</a:t>
            </a:r>
          </a:p>
          <a:p>
            <a:pPr lvl="1" eaLnBrk="1" hangingPunct="1">
              <a:lnSpc>
                <a:spcPct val="90000"/>
              </a:lnSpc>
            </a:pPr>
            <a:r>
              <a:rPr lang="en-US" sz="2000" smtClean="0"/>
              <a:t>Interactive configuration </a:t>
            </a:r>
          </a:p>
          <a:p>
            <a:pPr eaLnBrk="1" hangingPunct="1">
              <a:lnSpc>
                <a:spcPct val="90000"/>
              </a:lnSpc>
            </a:pPr>
            <a:r>
              <a:rPr lang="en-US" sz="2400" smtClean="0"/>
              <a:t>SQL Server Integration Services (SSIS)</a:t>
            </a:r>
          </a:p>
          <a:p>
            <a:pPr lvl="1" eaLnBrk="1" hangingPunct="1">
              <a:lnSpc>
                <a:spcPct val="90000"/>
              </a:lnSpc>
            </a:pPr>
            <a:r>
              <a:rPr lang="en-US" sz="2000" smtClean="0"/>
              <a:t>Microsoft application accompanying SQL Server useful for programming complex loading or data management functions</a:t>
            </a:r>
          </a:p>
        </p:txBody>
      </p:sp>
      <p:pic>
        <p:nvPicPr>
          <p:cNvPr id="59396" name="Picture 4"/>
          <p:cNvPicPr>
            <a:picLocks noChangeAspect="1" noChangeArrowheads="1"/>
          </p:cNvPicPr>
          <p:nvPr/>
        </p:nvPicPr>
        <p:blipFill>
          <a:blip r:embed="rId2" cstate="print"/>
          <a:srcRect/>
          <a:stretch>
            <a:fillRect/>
          </a:stretch>
        </p:blipFill>
        <p:spPr bwMode="auto">
          <a:xfrm>
            <a:off x="5048250" y="914400"/>
            <a:ext cx="3924300" cy="2041525"/>
          </a:xfrm>
          <a:prstGeom prst="rect">
            <a:avLst/>
          </a:prstGeom>
          <a:noFill/>
          <a:ln w="9525">
            <a:noFill/>
            <a:miter lim="800000"/>
            <a:headEnd/>
            <a:tailEnd/>
          </a:ln>
        </p:spPr>
      </p:pic>
      <p:sp>
        <p:nvSpPr>
          <p:cNvPr id="59397" name="Text Box 5"/>
          <p:cNvSpPr txBox="1">
            <a:spLocks noChangeArrowheads="1"/>
          </p:cNvSpPr>
          <p:nvPr/>
        </p:nvSpPr>
        <p:spPr bwMode="auto">
          <a:xfrm>
            <a:off x="6684963" y="879475"/>
            <a:ext cx="2228850"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OD Data Loader</a:t>
            </a:r>
          </a:p>
        </p:txBody>
      </p:sp>
      <p:pic>
        <p:nvPicPr>
          <p:cNvPr id="59398" name="Picture 6"/>
          <p:cNvPicPr>
            <a:picLocks noChangeAspect="1" noChangeArrowheads="1"/>
          </p:cNvPicPr>
          <p:nvPr/>
        </p:nvPicPr>
        <p:blipFill>
          <a:blip r:embed="rId3" cstate="print"/>
          <a:srcRect/>
          <a:stretch>
            <a:fillRect/>
          </a:stretch>
        </p:blipFill>
        <p:spPr bwMode="auto">
          <a:xfrm>
            <a:off x="5786438" y="2347913"/>
            <a:ext cx="3357562" cy="2420937"/>
          </a:xfrm>
          <a:prstGeom prst="rect">
            <a:avLst/>
          </a:prstGeom>
          <a:noFill/>
          <a:ln w="9525">
            <a:solidFill>
              <a:schemeClr val="tx1"/>
            </a:solidFill>
            <a:miter lim="800000"/>
            <a:headEnd/>
            <a:tailEnd/>
          </a:ln>
        </p:spPr>
      </p:pic>
      <p:sp>
        <p:nvSpPr>
          <p:cNvPr id="59399" name="Text Box 9"/>
          <p:cNvSpPr txBox="1">
            <a:spLocks noChangeArrowheads="1"/>
          </p:cNvSpPr>
          <p:nvPr/>
        </p:nvSpPr>
        <p:spPr bwMode="auto">
          <a:xfrm>
            <a:off x="7445375" y="2514600"/>
            <a:ext cx="1468438"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SDL</a:t>
            </a:r>
          </a:p>
        </p:txBody>
      </p:sp>
      <p:pic>
        <p:nvPicPr>
          <p:cNvPr id="59400" name="Picture 7"/>
          <p:cNvPicPr>
            <a:picLocks noChangeAspect="1" noChangeArrowheads="1"/>
          </p:cNvPicPr>
          <p:nvPr/>
        </p:nvPicPr>
        <p:blipFill>
          <a:blip r:embed="rId4" cstate="print"/>
          <a:srcRect/>
          <a:stretch>
            <a:fillRect/>
          </a:stretch>
        </p:blipFill>
        <p:spPr bwMode="auto">
          <a:xfrm>
            <a:off x="5278438" y="4349750"/>
            <a:ext cx="3616325" cy="2508250"/>
          </a:xfrm>
          <a:prstGeom prst="rect">
            <a:avLst/>
          </a:prstGeom>
          <a:noFill/>
          <a:ln w="9525">
            <a:solidFill>
              <a:schemeClr val="tx1"/>
            </a:solidFill>
            <a:miter lim="800000"/>
            <a:headEnd/>
            <a:tailEnd/>
          </a:ln>
        </p:spPr>
      </p:pic>
      <p:sp>
        <p:nvSpPr>
          <p:cNvPr id="59401" name="Text Box 8"/>
          <p:cNvSpPr txBox="1">
            <a:spLocks noChangeArrowheads="1"/>
          </p:cNvSpPr>
          <p:nvPr/>
        </p:nvSpPr>
        <p:spPr bwMode="auto">
          <a:xfrm>
            <a:off x="7613650" y="4889500"/>
            <a:ext cx="1281113"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sz="2000" b="1" smtClean="0">
                <a:solidFill>
                  <a:srgbClr val="3333CC"/>
                </a:solidFill>
                <a:latin typeface="Arial" pitchFamily="34" charset="0"/>
              </a:rPr>
              <a:t>SSIS</a:t>
            </a:r>
          </a:p>
        </p:txBody>
      </p:sp>
    </p:spTree>
    <p:extLst>
      <p:ext uri="{BB962C8B-B14F-4D97-AF65-F5344CB8AC3E}">
        <p14:creationId xmlns:p14="http://schemas.microsoft.com/office/powerpoint/2010/main" val="3500729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762000"/>
            <a:ext cx="8229600" cy="762000"/>
          </a:xfrm>
        </p:spPr>
        <p:txBody>
          <a:bodyPr lIns="91389" tIns="45696" rIns="91389" bIns="45696">
            <a:normAutofit fontScale="90000"/>
          </a:bodyPr>
          <a:lstStyle/>
          <a:p>
            <a:pPr eaLnBrk="1" hangingPunct="1"/>
            <a:r>
              <a:rPr lang="en-US" sz="4000" dirty="0" smtClean="0"/>
              <a:t>Importance of the Observations Data Model</a:t>
            </a:r>
          </a:p>
        </p:txBody>
      </p:sp>
      <p:sp>
        <p:nvSpPr>
          <p:cNvPr id="46083" name="Rectangle 3"/>
          <p:cNvSpPr>
            <a:spLocks noGrp="1" noChangeArrowheads="1"/>
          </p:cNvSpPr>
          <p:nvPr>
            <p:ph type="body" idx="4294967295"/>
          </p:nvPr>
        </p:nvSpPr>
        <p:spPr>
          <a:xfrm>
            <a:off x="457200" y="1905000"/>
            <a:ext cx="8229600" cy="4114800"/>
          </a:xfrm>
        </p:spPr>
        <p:txBody>
          <a:bodyPr lIns="91389" tIns="45696" rIns="91389" bIns="45696"/>
          <a:lstStyle/>
          <a:p>
            <a:pPr eaLnBrk="1" hangingPunct="1">
              <a:lnSpc>
                <a:spcPct val="90000"/>
              </a:lnSpc>
            </a:pPr>
            <a:r>
              <a:rPr lang="en-US" sz="2800" dirty="0" smtClean="0">
                <a:solidFill>
                  <a:schemeClr val="accent2"/>
                </a:solidFill>
              </a:rPr>
              <a:t>Provides a common persistence model for observations data</a:t>
            </a:r>
          </a:p>
          <a:p>
            <a:pPr eaLnBrk="1" hangingPunct="1">
              <a:lnSpc>
                <a:spcPct val="90000"/>
              </a:lnSpc>
            </a:pPr>
            <a:endParaRPr lang="en-US" sz="2400" dirty="0" smtClean="0"/>
          </a:p>
          <a:p>
            <a:pPr eaLnBrk="1" hangingPunct="1">
              <a:lnSpc>
                <a:spcPct val="90000"/>
              </a:lnSpc>
            </a:pPr>
            <a:r>
              <a:rPr lang="en-US" sz="2400" dirty="0" smtClean="0"/>
              <a:t>Syntactic consistency (File types and formats)</a:t>
            </a:r>
          </a:p>
          <a:p>
            <a:pPr eaLnBrk="1" hangingPunct="1">
              <a:lnSpc>
                <a:spcPct val="90000"/>
              </a:lnSpc>
            </a:pPr>
            <a:r>
              <a:rPr lang="en-US" sz="2400" dirty="0" smtClean="0"/>
              <a:t>Semantic consistency</a:t>
            </a:r>
          </a:p>
          <a:p>
            <a:pPr lvl="1" eaLnBrk="1" hangingPunct="1">
              <a:lnSpc>
                <a:spcPct val="90000"/>
              </a:lnSpc>
            </a:pPr>
            <a:r>
              <a:rPr lang="en-US" sz="2000" dirty="0" smtClean="0"/>
              <a:t>Language for observation attributes (structural)</a:t>
            </a:r>
          </a:p>
          <a:p>
            <a:pPr lvl="1" eaLnBrk="1" hangingPunct="1">
              <a:lnSpc>
                <a:spcPct val="90000"/>
              </a:lnSpc>
            </a:pPr>
            <a:r>
              <a:rPr lang="en-US" sz="2000" dirty="0" smtClean="0"/>
              <a:t>Language to encode observation attribute values (contextual)</a:t>
            </a:r>
          </a:p>
          <a:p>
            <a:pPr eaLnBrk="1" hangingPunct="1">
              <a:lnSpc>
                <a:spcPct val="90000"/>
              </a:lnSpc>
            </a:pPr>
            <a:r>
              <a:rPr lang="en-US" sz="2400" dirty="0" smtClean="0"/>
              <a:t>Publishing and sharing research data </a:t>
            </a:r>
          </a:p>
          <a:p>
            <a:pPr eaLnBrk="1" hangingPunct="1">
              <a:lnSpc>
                <a:spcPct val="90000"/>
              </a:lnSpc>
            </a:pPr>
            <a:r>
              <a:rPr lang="en-US" sz="2400" dirty="0" smtClean="0"/>
              <a:t>Metadata to facilitate unambiguous interpretation</a:t>
            </a:r>
          </a:p>
          <a:p>
            <a:pPr eaLnBrk="1" hangingPunct="1">
              <a:lnSpc>
                <a:spcPct val="90000"/>
              </a:lnSpc>
            </a:pPr>
            <a:r>
              <a:rPr lang="en-US" sz="2400" dirty="0" smtClean="0"/>
              <a:t>Enhance analysis capability</a:t>
            </a:r>
          </a:p>
        </p:txBody>
      </p:sp>
      <p:sp>
        <p:nvSpPr>
          <p:cNvPr id="4" name="Slide Number Placeholder 3"/>
          <p:cNvSpPr>
            <a:spLocks noGrp="1"/>
          </p:cNvSpPr>
          <p:nvPr>
            <p:ph type="sldNum" sz="quarter" idx="12"/>
          </p:nvPr>
        </p:nvSpPr>
        <p:spPr/>
        <p:txBody>
          <a:bodyPr/>
          <a:lstStyle/>
          <a:p>
            <a:fld id="{66B509AB-BF0C-42B1-9F47-430BE8B99E3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2973558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80563243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3633"/>
          <a:stretch/>
        </p:blipFill>
        <p:spPr bwMode="auto">
          <a:xfrm>
            <a:off x="0" y="723409"/>
            <a:ext cx="9220200" cy="613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826532"/>
            <a:ext cx="7086600" cy="369332"/>
          </a:xfrm>
          <a:prstGeom prst="rect">
            <a:avLst/>
          </a:prstGeom>
          <a:solidFill>
            <a:schemeClr val="bg1"/>
          </a:solidFill>
        </p:spPr>
        <p:txBody>
          <a:bodyPr wrap="square">
            <a:spAutoFit/>
          </a:bodyPr>
          <a:lstStyle/>
          <a:p>
            <a:r>
              <a:rPr lang="en-US" dirty="0">
                <a:hlinkClick r:id="rId3"/>
              </a:rPr>
              <a:t>http://</a:t>
            </a:r>
            <a:r>
              <a:rPr lang="en-US" dirty="0" smtClean="0">
                <a:hlinkClick r:id="rId3"/>
              </a:rPr>
              <a:t>www.opengeospatial.org/standards/waterml</a:t>
            </a:r>
            <a:r>
              <a:rPr lang="en-US" dirty="0" smtClean="0"/>
              <a:t> </a:t>
            </a:r>
            <a:endParaRPr lang="en-US" dirty="0"/>
          </a:p>
        </p:txBody>
      </p:sp>
      <p:sp>
        <p:nvSpPr>
          <p:cNvPr id="3" name="Rectangle 2"/>
          <p:cNvSpPr/>
          <p:nvPr/>
        </p:nvSpPr>
        <p:spPr>
          <a:xfrm>
            <a:off x="0" y="62864"/>
            <a:ext cx="9144000" cy="523220"/>
          </a:xfrm>
          <a:prstGeom prst="rect">
            <a:avLst/>
          </a:prstGeom>
        </p:spPr>
        <p:txBody>
          <a:bodyPr wrap="square">
            <a:spAutoFit/>
          </a:bodyPr>
          <a:lstStyle/>
          <a:p>
            <a:pPr algn="ctr"/>
            <a:r>
              <a:rPr lang="en-US" sz="2800" dirty="0"/>
              <a:t>Open Geospatial Consortium Web Service Standards</a:t>
            </a:r>
          </a:p>
        </p:txBody>
      </p:sp>
      <p:sp>
        <p:nvSpPr>
          <p:cNvPr id="6" name="Rectangle 5"/>
          <p:cNvSpPr/>
          <p:nvPr/>
        </p:nvSpPr>
        <p:spPr>
          <a:xfrm>
            <a:off x="4193823" y="3059289"/>
            <a:ext cx="4572000" cy="1200329"/>
          </a:xfrm>
          <a:prstGeom prst="rect">
            <a:avLst/>
          </a:prstGeom>
          <a:solidFill>
            <a:srgbClr val="FFFF00"/>
          </a:solidFill>
        </p:spPr>
        <p:txBody>
          <a:bodyPr>
            <a:spAutoFit/>
          </a:bodyPr>
          <a:lstStyle/>
          <a:p>
            <a:r>
              <a:rPr lang="en-US" dirty="0"/>
              <a:t>This document is an OGC® Encoding Standard for the representation of </a:t>
            </a:r>
            <a:r>
              <a:rPr lang="en-US" dirty="0">
                <a:solidFill>
                  <a:srgbClr val="FF0000"/>
                </a:solidFill>
              </a:rPr>
              <a:t>hydrological</a:t>
            </a:r>
            <a:r>
              <a:rPr lang="en-US" dirty="0"/>
              <a:t> observations data with a specific focus on time series structures.</a:t>
            </a:r>
          </a:p>
        </p:txBody>
      </p:sp>
      <p:cxnSp>
        <p:nvCxnSpPr>
          <p:cNvPr id="9" name="Straight Connector 8"/>
          <p:cNvCxnSpPr/>
          <p:nvPr/>
        </p:nvCxnSpPr>
        <p:spPr>
          <a:xfrm>
            <a:off x="2593623" y="4538133"/>
            <a:ext cx="6172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3623" y="4713111"/>
            <a:ext cx="17145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50582" y="6021443"/>
            <a:ext cx="5987345" cy="646331"/>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a:t>
            </a:r>
            <a:r>
              <a:rPr lang="en-US" dirty="0" smtClean="0">
                <a:solidFill>
                  <a:srgbClr val="1F497D"/>
                </a:solidFill>
              </a:rPr>
              <a:t>…. by </a:t>
            </a:r>
            <a:r>
              <a:rPr lang="en-US" dirty="0" smtClean="0">
                <a:solidFill>
                  <a:srgbClr val="1F497D"/>
                </a:solidFill>
              </a:rPr>
              <a:t>400 companies and </a:t>
            </a:r>
            <a:r>
              <a:rPr lang="en-US" dirty="0" smtClean="0">
                <a:solidFill>
                  <a:srgbClr val="1F497D"/>
                </a:solidFill>
              </a:rPr>
              <a:t>agencies ....</a:t>
            </a:r>
            <a:endParaRPr lang="en-US" dirty="0">
              <a:solidFill>
                <a:srgbClr val="1F497D"/>
              </a:solidFill>
            </a:endParaRPr>
          </a:p>
        </p:txBody>
      </p:sp>
      <p:sp>
        <p:nvSpPr>
          <p:cNvPr id="11" name="Rectangle 10"/>
          <p:cNvSpPr/>
          <p:nvPr/>
        </p:nvSpPr>
        <p:spPr>
          <a:xfrm>
            <a:off x="352778" y="6006152"/>
            <a:ext cx="381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6767" y="6429528"/>
            <a:ext cx="526344"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822473" y="4876800"/>
            <a:ext cx="2492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443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228600" y="4953000"/>
            <a:ext cx="8718331" cy="10562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smtClean="0">
              <a:solidFill>
                <a:prstClr val="black"/>
              </a:solidFill>
              <a:latin typeface="DIN-MediumAlternate" pitchFamily="34" charset="0"/>
            </a:endParaRPr>
          </a:p>
        </p:txBody>
      </p:sp>
      <p:sp>
        <p:nvSpPr>
          <p:cNvPr id="34" name="Rectangle 33"/>
          <p:cNvSpPr/>
          <p:nvPr/>
        </p:nvSpPr>
        <p:spPr bwMode="auto">
          <a:xfrm>
            <a:off x="252249" y="1513500"/>
            <a:ext cx="8718331" cy="10562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smtClean="0">
              <a:solidFill>
                <a:prstClr val="black"/>
              </a:solidFill>
              <a:latin typeface="DIN-MediumAlternate" pitchFamily="34" charset="0"/>
            </a:endParaRPr>
          </a:p>
        </p:txBody>
      </p:sp>
      <p:pic>
        <p:nvPicPr>
          <p:cNvPr id="3074" name="Picture 2" descr="D:\MyFiles\_MyPublications\2010_09_SID_GUI\OM_Overview.png"/>
          <p:cNvPicPr>
            <a:picLocks noChangeAspect="1" noChangeArrowheads="1"/>
          </p:cNvPicPr>
          <p:nvPr/>
        </p:nvPicPr>
        <p:blipFill>
          <a:blip r:embed="rId3" cstate="print"/>
          <a:srcRect/>
          <a:stretch>
            <a:fillRect/>
          </a:stretch>
        </p:blipFill>
        <p:spPr bwMode="auto">
          <a:xfrm>
            <a:off x="228600" y="4343400"/>
            <a:ext cx="3048000" cy="2279506"/>
          </a:xfrm>
          <a:prstGeom prst="rect">
            <a:avLst/>
          </a:prstGeom>
          <a:noFill/>
        </p:spPr>
      </p:pic>
      <p:sp>
        <p:nvSpPr>
          <p:cNvPr id="5" name="TextBox 4"/>
          <p:cNvSpPr txBox="1"/>
          <p:nvPr/>
        </p:nvSpPr>
        <p:spPr>
          <a:xfrm>
            <a:off x="367912" y="3058544"/>
            <a:ext cx="2869696" cy="461665"/>
          </a:xfrm>
          <a:prstGeom prst="rect">
            <a:avLst/>
          </a:prstGeom>
          <a:noFill/>
        </p:spPr>
        <p:txBody>
          <a:bodyPr wrap="none" rtlCol="0">
            <a:spAutoFit/>
          </a:bodyPr>
          <a:lstStyle/>
          <a:p>
            <a:r>
              <a:rPr lang="de-DE" b="1" dirty="0" smtClean="0">
                <a:solidFill>
                  <a:prstClr val="black"/>
                </a:solidFill>
              </a:rPr>
              <a:t>Feature of </a:t>
            </a:r>
            <a:r>
              <a:rPr lang="de-DE" b="1" dirty="0" err="1" smtClean="0">
                <a:solidFill>
                  <a:prstClr val="black"/>
                </a:solidFill>
              </a:rPr>
              <a:t>Interest</a:t>
            </a:r>
            <a:endParaRPr lang="en-US" dirty="0">
              <a:solidFill>
                <a:prstClr val="black"/>
              </a:solidFill>
            </a:endParaRPr>
          </a:p>
        </p:txBody>
      </p:sp>
      <p:sp>
        <p:nvSpPr>
          <p:cNvPr id="6" name="TextBox 5"/>
          <p:cNvSpPr txBox="1"/>
          <p:nvPr/>
        </p:nvSpPr>
        <p:spPr>
          <a:xfrm>
            <a:off x="3812863" y="4464303"/>
            <a:ext cx="4616585" cy="461665"/>
          </a:xfrm>
          <a:prstGeom prst="rect">
            <a:avLst/>
          </a:prstGeom>
          <a:noFill/>
        </p:spPr>
        <p:txBody>
          <a:bodyPr wrap="none" rtlCol="0">
            <a:spAutoFit/>
          </a:bodyPr>
          <a:lstStyle/>
          <a:p>
            <a:r>
              <a:rPr lang="de-DE" b="1" dirty="0" err="1" smtClean="0">
                <a:solidFill>
                  <a:prstClr val="black"/>
                </a:solidFill>
              </a:rPr>
              <a:t>Procedure</a:t>
            </a:r>
            <a:r>
              <a:rPr lang="de-DE" dirty="0" smtClean="0">
                <a:solidFill>
                  <a:prstClr val="black"/>
                </a:solidFill>
              </a:rPr>
              <a:t> (ID := “DAVIS_123“)</a:t>
            </a:r>
            <a:endParaRPr lang="en-US" dirty="0">
              <a:solidFill>
                <a:prstClr val="black"/>
              </a:solidFill>
            </a:endParaRPr>
          </a:p>
        </p:txBody>
      </p:sp>
      <p:cxnSp>
        <p:nvCxnSpPr>
          <p:cNvPr id="8" name="Straight Arrow Connector 7"/>
          <p:cNvCxnSpPr>
            <a:stCxn id="6" idx="1"/>
          </p:cNvCxnSpPr>
          <p:nvPr/>
        </p:nvCxnSpPr>
        <p:spPr>
          <a:xfrm rot="10800000">
            <a:off x="3142103" y="4430144"/>
            <a:ext cx="670761" cy="264992"/>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rot="16200000" flipH="1">
            <a:off x="1610482" y="3675764"/>
            <a:ext cx="1100925" cy="6915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rot="20659461">
            <a:off x="3053037" y="3456158"/>
            <a:ext cx="2772756" cy="45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5853771" y="3147165"/>
            <a:ext cx="3227165" cy="400110"/>
          </a:xfrm>
          <a:prstGeom prst="rect">
            <a:avLst/>
          </a:prstGeom>
          <a:noFill/>
        </p:spPr>
        <p:txBody>
          <a:bodyPr wrap="none" rtlCol="0">
            <a:spAutoFit/>
          </a:bodyPr>
          <a:lstStyle/>
          <a:p>
            <a:r>
              <a:rPr lang="de-DE" sz="2000" dirty="0" smtClean="0">
                <a:solidFill>
                  <a:srgbClr val="C00000"/>
                </a:solidFill>
              </a:rPr>
              <a:t>23  </a:t>
            </a:r>
            <a:r>
              <a:rPr lang="de-DE" sz="2000" dirty="0" smtClean="0">
                <a:solidFill>
                  <a:prstClr val="black"/>
                </a:solidFill>
              </a:rPr>
              <a:t>m/s     16.9.2010 13:45</a:t>
            </a:r>
            <a:endParaRPr lang="en-US" sz="2000" dirty="0">
              <a:solidFill>
                <a:prstClr val="black"/>
              </a:solidFill>
            </a:endParaRPr>
          </a:p>
        </p:txBody>
      </p:sp>
      <p:sp>
        <p:nvSpPr>
          <p:cNvPr id="15" name="TextBox 14"/>
          <p:cNvSpPr txBox="1"/>
          <p:nvPr/>
        </p:nvSpPr>
        <p:spPr>
          <a:xfrm>
            <a:off x="5496016" y="2328075"/>
            <a:ext cx="1125629" cy="461665"/>
          </a:xfrm>
          <a:prstGeom prst="rect">
            <a:avLst/>
          </a:prstGeom>
          <a:noFill/>
        </p:spPr>
        <p:txBody>
          <a:bodyPr wrap="none" rtlCol="0">
            <a:spAutoFit/>
          </a:bodyPr>
          <a:lstStyle/>
          <a:p>
            <a:r>
              <a:rPr lang="de-DE" b="1" dirty="0" err="1" smtClean="0">
                <a:solidFill>
                  <a:prstClr val="black"/>
                </a:solidFill>
              </a:rPr>
              <a:t>Result</a:t>
            </a:r>
            <a:endParaRPr lang="en-US" b="1" dirty="0">
              <a:solidFill>
                <a:prstClr val="black"/>
              </a:solidFill>
            </a:endParaRPr>
          </a:p>
        </p:txBody>
      </p:sp>
      <p:sp>
        <p:nvSpPr>
          <p:cNvPr id="16" name="TextBox 15"/>
          <p:cNvSpPr txBox="1"/>
          <p:nvPr/>
        </p:nvSpPr>
        <p:spPr>
          <a:xfrm>
            <a:off x="6980684" y="3711343"/>
            <a:ext cx="833883" cy="461665"/>
          </a:xfrm>
          <a:prstGeom prst="rect">
            <a:avLst/>
          </a:prstGeom>
          <a:noFill/>
        </p:spPr>
        <p:txBody>
          <a:bodyPr wrap="none" rtlCol="0">
            <a:spAutoFit/>
          </a:bodyPr>
          <a:lstStyle/>
          <a:p>
            <a:r>
              <a:rPr lang="de-DE" b="1" dirty="0" err="1" smtClean="0">
                <a:solidFill>
                  <a:prstClr val="black"/>
                </a:solidFill>
              </a:rPr>
              <a:t>uom</a:t>
            </a:r>
            <a:endParaRPr lang="en-US" b="1" dirty="0">
              <a:solidFill>
                <a:prstClr val="black"/>
              </a:solidFill>
            </a:endParaRPr>
          </a:p>
        </p:txBody>
      </p:sp>
      <p:cxnSp>
        <p:nvCxnSpPr>
          <p:cNvPr id="19" name="Straight Arrow Connector 18"/>
          <p:cNvCxnSpPr>
            <a:stCxn id="16" idx="1"/>
          </p:cNvCxnSpPr>
          <p:nvPr/>
        </p:nvCxnSpPr>
        <p:spPr>
          <a:xfrm rot="10800000">
            <a:off x="6615782" y="3547292"/>
            <a:ext cx="364903" cy="394885"/>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cxnSp>
        <p:nvCxnSpPr>
          <p:cNvPr id="21" name="Straight Arrow Connector 20"/>
          <p:cNvCxnSpPr/>
          <p:nvPr/>
        </p:nvCxnSpPr>
        <p:spPr>
          <a:xfrm rot="16200000" flipH="1">
            <a:off x="5831804" y="2883442"/>
            <a:ext cx="424934" cy="76200"/>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sp>
        <p:nvSpPr>
          <p:cNvPr id="25" name="TextBox 24"/>
          <p:cNvSpPr txBox="1"/>
          <p:nvPr/>
        </p:nvSpPr>
        <p:spPr>
          <a:xfrm>
            <a:off x="6659464" y="2175675"/>
            <a:ext cx="2365584" cy="461665"/>
          </a:xfrm>
          <a:prstGeom prst="rect">
            <a:avLst/>
          </a:prstGeom>
          <a:noFill/>
        </p:spPr>
        <p:txBody>
          <a:bodyPr wrap="none" rtlCol="0">
            <a:spAutoFit/>
          </a:bodyPr>
          <a:lstStyle/>
          <a:p>
            <a:r>
              <a:rPr lang="de-DE" b="1" dirty="0" err="1" smtClean="0">
                <a:solidFill>
                  <a:prstClr val="black"/>
                </a:solidFill>
              </a:rPr>
              <a:t>Sampling</a:t>
            </a:r>
            <a:r>
              <a:rPr lang="de-DE" b="1" dirty="0" smtClean="0">
                <a:solidFill>
                  <a:prstClr val="black"/>
                </a:solidFill>
              </a:rPr>
              <a:t> Time</a:t>
            </a:r>
            <a:endParaRPr lang="en-US" b="1" dirty="0">
              <a:solidFill>
                <a:prstClr val="black"/>
              </a:solidFill>
            </a:endParaRPr>
          </a:p>
        </p:txBody>
      </p:sp>
      <p:cxnSp>
        <p:nvCxnSpPr>
          <p:cNvPr id="26" name="Straight Arrow Connector 25"/>
          <p:cNvCxnSpPr/>
          <p:nvPr/>
        </p:nvCxnSpPr>
        <p:spPr>
          <a:xfrm rot="5400000">
            <a:off x="7470104" y="2769142"/>
            <a:ext cx="577334" cy="152400"/>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sp>
        <p:nvSpPr>
          <p:cNvPr id="30" name="TextBox 29"/>
          <p:cNvSpPr txBox="1"/>
          <p:nvPr/>
        </p:nvSpPr>
        <p:spPr>
          <a:xfrm>
            <a:off x="187146" y="2018020"/>
            <a:ext cx="5360763" cy="461665"/>
          </a:xfrm>
          <a:prstGeom prst="rect">
            <a:avLst/>
          </a:prstGeom>
          <a:noFill/>
        </p:spPr>
        <p:txBody>
          <a:bodyPr wrap="none" rtlCol="0">
            <a:spAutoFit/>
          </a:bodyPr>
          <a:lstStyle/>
          <a:p>
            <a:r>
              <a:rPr lang="de-DE" b="1" dirty="0" err="1" smtClean="0">
                <a:solidFill>
                  <a:prstClr val="black"/>
                </a:solidFill>
              </a:rPr>
              <a:t>Observed</a:t>
            </a:r>
            <a:r>
              <a:rPr lang="de-DE" b="1" dirty="0" smtClean="0">
                <a:solidFill>
                  <a:prstClr val="black"/>
                </a:solidFill>
              </a:rPr>
              <a:t> Property </a:t>
            </a:r>
            <a:r>
              <a:rPr lang="de-DE" dirty="0" smtClean="0">
                <a:solidFill>
                  <a:prstClr val="black"/>
                </a:solidFill>
              </a:rPr>
              <a:t>:= “</a:t>
            </a:r>
            <a:r>
              <a:rPr lang="de-DE" dirty="0" err="1" smtClean="0">
                <a:solidFill>
                  <a:prstClr val="black"/>
                </a:solidFill>
              </a:rPr>
              <a:t>Wind_Speed</a:t>
            </a:r>
            <a:r>
              <a:rPr lang="de-DE" dirty="0" smtClean="0">
                <a:solidFill>
                  <a:prstClr val="black"/>
                </a:solidFill>
              </a:rPr>
              <a:t>“</a:t>
            </a:r>
            <a:endParaRPr lang="en-US" dirty="0">
              <a:solidFill>
                <a:prstClr val="black"/>
              </a:solidFill>
            </a:endParaRPr>
          </a:p>
        </p:txBody>
      </p:sp>
      <p:cxnSp>
        <p:nvCxnSpPr>
          <p:cNvPr id="31" name="Straight Arrow Connector 30"/>
          <p:cNvCxnSpPr/>
          <p:nvPr/>
        </p:nvCxnSpPr>
        <p:spPr>
          <a:xfrm rot="16200000" flipH="1">
            <a:off x="3774404" y="2807242"/>
            <a:ext cx="1110734" cy="609600"/>
          </a:xfrm>
          <a:prstGeom prst="straightConnector1">
            <a:avLst/>
          </a:prstGeom>
          <a:ln w="19050">
            <a:tailEnd type="arrow"/>
          </a:ln>
        </p:spPr>
        <p:style>
          <a:lnRef idx="1">
            <a:schemeClr val="accent4"/>
          </a:lnRef>
          <a:fillRef idx="0">
            <a:schemeClr val="accent4"/>
          </a:fillRef>
          <a:effectRef idx="0">
            <a:schemeClr val="accent4"/>
          </a:effectRef>
          <a:fontRef idx="minor">
            <a:schemeClr val="tx1"/>
          </a:fontRef>
        </p:style>
      </p:cxnSp>
      <p:cxnSp>
        <p:nvCxnSpPr>
          <p:cNvPr id="23" name="Straight Connector 22"/>
          <p:cNvCxnSpPr/>
          <p:nvPr/>
        </p:nvCxnSpPr>
        <p:spPr>
          <a:xfrm rot="16200000" flipH="1">
            <a:off x="5571799" y="4991102"/>
            <a:ext cx="609597" cy="59120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19800" y="5603171"/>
            <a:ext cx="1531188" cy="369332"/>
          </a:xfrm>
          <a:prstGeom prst="rect">
            <a:avLst/>
          </a:prstGeom>
          <a:noFill/>
        </p:spPr>
        <p:txBody>
          <a:bodyPr wrap="none" rtlCol="0">
            <a:spAutoFit/>
          </a:bodyPr>
          <a:lstStyle/>
          <a:p>
            <a:r>
              <a:rPr lang="de-DE" b="1" dirty="0" smtClean="0">
                <a:solidFill>
                  <a:prstClr val="black"/>
                </a:solidFill>
              </a:rPr>
              <a:t>Observation</a:t>
            </a:r>
            <a:endParaRPr lang="en-US" b="1" dirty="0">
              <a:solidFill>
                <a:prstClr val="black"/>
              </a:solidFill>
            </a:endParaRPr>
          </a:p>
        </p:txBody>
      </p:sp>
      <p:sp>
        <p:nvSpPr>
          <p:cNvPr id="22" name="Oval 21"/>
          <p:cNvSpPr/>
          <p:nvPr/>
        </p:nvSpPr>
        <p:spPr>
          <a:xfrm>
            <a:off x="0" y="1371600"/>
            <a:ext cx="9144000" cy="3657600"/>
          </a:xfrm>
          <a:prstGeom prst="ellipse">
            <a:avLst/>
          </a:prstGeom>
          <a:solidFill>
            <a:schemeClr val="accent2">
              <a:lumMod val="20000"/>
              <a:lumOff val="80000"/>
              <a:alpha val="42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838200" y="533400"/>
            <a:ext cx="7822975" cy="584775"/>
          </a:xfrm>
          <a:prstGeom prst="rect">
            <a:avLst/>
          </a:prstGeom>
          <a:noFill/>
        </p:spPr>
        <p:txBody>
          <a:bodyPr wrap="none" rtlCol="0">
            <a:spAutoFit/>
          </a:bodyPr>
          <a:lstStyle/>
          <a:p>
            <a:r>
              <a:rPr lang="en-US" sz="3200" dirty="0" smtClean="0">
                <a:solidFill>
                  <a:prstClr val="black"/>
                </a:solidFill>
              </a:rPr>
              <a:t>Sensor Observations Service: Get Observation</a:t>
            </a:r>
            <a:endParaRPr lang="en-US" sz="3200" dirty="0">
              <a:solidFill>
                <a:prstClr val="black"/>
              </a:solidFill>
            </a:endParaRPr>
          </a:p>
        </p:txBody>
      </p:sp>
    </p:spTree>
    <p:extLst>
      <p:ext uri="{BB962C8B-B14F-4D97-AF65-F5344CB8AC3E}">
        <p14:creationId xmlns:p14="http://schemas.microsoft.com/office/powerpoint/2010/main" val="32703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par>
                                <p:cTn id="42" presetID="3" presetClass="entr" presetSubtype="1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linds(horizont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par>
                                <p:cTn id="50" presetID="3" presetClass="entr" presetSubtype="1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par>
                                <p:cTn id="58" presetID="3" presetClass="entr" presetSubtype="1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linds(horizontal)">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linds(horizontal)">
                                      <p:cBhvr>
                                        <p:cTn id="65" dur="500"/>
                                        <p:tgtEl>
                                          <p:spTgt spid="22"/>
                                        </p:tgtEl>
                                      </p:cBhvr>
                                    </p:animEffect>
                                  </p:childTnLst>
                                </p:cTn>
                              </p:par>
                              <p:par>
                                <p:cTn id="66" presetID="3" presetClass="entr" presetSubtype="1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linds(horizontal)">
                                      <p:cBhvr>
                                        <p:cTn id="68" dur="500"/>
                                        <p:tgtEl>
                                          <p:spTgt spid="23"/>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linds(horizont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animBg="1"/>
      <p:bldP spid="14" grpId="0"/>
      <p:bldP spid="15" grpId="0"/>
      <p:bldP spid="16" grpId="0"/>
      <p:bldP spid="25" grpId="0"/>
      <p:bldP spid="30" grpId="0"/>
      <p:bldP spid="24"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ff\AppData\Local\Microsoft\Windows\Temporary Internet Files\Content.IE5\Q8RGWUXA\MCj04348450000[1].png"/>
          <p:cNvPicPr>
            <a:picLocks noChangeAspect="1" noChangeArrowheads="1"/>
          </p:cNvPicPr>
          <p:nvPr/>
        </p:nvPicPr>
        <p:blipFill>
          <a:blip r:embed="rId3" cstate="print"/>
          <a:srcRect/>
          <a:stretch>
            <a:fillRect/>
          </a:stretch>
        </p:blipFill>
        <p:spPr bwMode="auto">
          <a:xfrm>
            <a:off x="3124200" y="3922448"/>
            <a:ext cx="2133600" cy="1948206"/>
          </a:xfrm>
          <a:prstGeom prst="rect">
            <a:avLst/>
          </a:prstGeom>
          <a:noFill/>
        </p:spPr>
      </p:pic>
      <p:sp>
        <p:nvSpPr>
          <p:cNvPr id="80" name="Line 29"/>
          <p:cNvSpPr>
            <a:spLocks noChangeShapeType="1"/>
          </p:cNvSpPr>
          <p:nvPr/>
        </p:nvSpPr>
        <p:spPr bwMode="auto">
          <a:xfrm flipH="1" flipV="1">
            <a:off x="4114800" y="5801076"/>
            <a:ext cx="1752600" cy="834945"/>
          </a:xfrm>
          <a:prstGeom prst="line">
            <a:avLst/>
          </a:prstGeom>
          <a:noFill/>
          <a:ln w="63500">
            <a:solidFill>
              <a:schemeClr val="tx1"/>
            </a:solidFill>
            <a:prstDash val="sysDot"/>
            <a:round/>
            <a:headEnd/>
            <a:tailEnd/>
          </a:ln>
        </p:spPr>
        <p:txBody>
          <a:bodyPr/>
          <a:lstStyle/>
          <a:p>
            <a:endParaRPr lang="en-US">
              <a:solidFill>
                <a:prstClr val="black"/>
              </a:solidFill>
            </a:endParaRPr>
          </a:p>
        </p:txBody>
      </p:sp>
      <p:sp>
        <p:nvSpPr>
          <p:cNvPr id="79" name="Line 29"/>
          <p:cNvSpPr>
            <a:spLocks noChangeShapeType="1"/>
          </p:cNvSpPr>
          <p:nvPr/>
        </p:nvSpPr>
        <p:spPr bwMode="auto">
          <a:xfrm flipH="1">
            <a:off x="4038600" y="791403"/>
            <a:ext cx="1828800" cy="3200624"/>
          </a:xfrm>
          <a:prstGeom prst="line">
            <a:avLst/>
          </a:prstGeom>
          <a:noFill/>
          <a:ln w="63500">
            <a:solidFill>
              <a:schemeClr val="tx1"/>
            </a:solidFill>
            <a:prstDash val="sysDot"/>
            <a:round/>
            <a:headEnd/>
            <a:tailEnd type="none"/>
          </a:ln>
        </p:spPr>
        <p:txBody>
          <a:bodyPr/>
          <a:lstStyle/>
          <a:p>
            <a:endParaRPr lang="en-US">
              <a:solidFill>
                <a:prstClr val="black"/>
              </a:solidFill>
            </a:endParaRPr>
          </a:p>
        </p:txBody>
      </p:sp>
      <p:sp>
        <p:nvSpPr>
          <p:cNvPr id="11286" name="Rectangle 23"/>
          <p:cNvSpPr>
            <a:spLocks noChangeArrowheads="1"/>
          </p:cNvSpPr>
          <p:nvPr/>
        </p:nvSpPr>
        <p:spPr bwMode="auto">
          <a:xfrm>
            <a:off x="5867400" y="721824"/>
            <a:ext cx="3124200" cy="5983776"/>
          </a:xfrm>
          <a:prstGeom prst="rect">
            <a:avLst/>
          </a:prstGeom>
          <a:solidFill>
            <a:schemeClr val="accent1">
              <a:lumMod val="20000"/>
              <a:lumOff val="80000"/>
            </a:schemeClr>
          </a:solidFill>
          <a:ln>
            <a:noFill/>
            <a:headEnd/>
            <a:tailEnd/>
          </a:ln>
          <a:effectLst>
            <a:outerShdw blurRad="107950" dist="12700" dir="5400000" algn="ctr">
              <a:srgbClr val="000000"/>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Arial" charset="0"/>
            </a:endParaRPr>
          </a:p>
        </p:txBody>
      </p:sp>
      <p:sp>
        <p:nvSpPr>
          <p:cNvPr id="11266" name="Rectangle 2"/>
          <p:cNvSpPr>
            <a:spLocks noChangeArrowheads="1"/>
          </p:cNvSpPr>
          <p:nvPr/>
        </p:nvSpPr>
        <p:spPr bwMode="auto">
          <a:xfrm>
            <a:off x="160252" y="721824"/>
            <a:ext cx="4868948" cy="2852730"/>
          </a:xfrm>
          <a:prstGeom prst="rect">
            <a:avLst/>
          </a:prstGeom>
          <a:solidFill>
            <a:schemeClr val="bg1"/>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161" name="Picture 14" descr="R.M. Young Wind Sentry Set">
            <a:hlinkClick r:id="rId4"/>
          </p:cNvPr>
          <p:cNvPicPr>
            <a:picLocks noChangeAspect="1" noChangeArrowheads="1"/>
          </p:cNvPicPr>
          <p:nvPr/>
        </p:nvPicPr>
        <p:blipFill>
          <a:blip r:embed="rId5" cstate="print"/>
          <a:srcRect/>
          <a:stretch>
            <a:fillRect/>
          </a:stretch>
        </p:blipFill>
        <p:spPr bwMode="auto">
          <a:xfrm>
            <a:off x="228600" y="1417612"/>
            <a:ext cx="497624" cy="626209"/>
          </a:xfrm>
          <a:prstGeom prst="rect">
            <a:avLst/>
          </a:prstGeom>
          <a:noFill/>
          <a:ln w="9525">
            <a:noFill/>
            <a:miter lim="800000"/>
            <a:headEnd/>
            <a:tailEnd/>
          </a:ln>
        </p:spPr>
      </p:pic>
      <p:sp>
        <p:nvSpPr>
          <p:cNvPr id="6164" name="Text Box 18"/>
          <p:cNvSpPr txBox="1">
            <a:spLocks noChangeArrowheads="1"/>
          </p:cNvSpPr>
          <p:nvPr/>
        </p:nvSpPr>
        <p:spPr bwMode="auto">
          <a:xfrm>
            <a:off x="152400" y="1069718"/>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Ongoing Data Collection</a:t>
            </a:r>
            <a:endParaRPr lang="en-US" dirty="0">
              <a:solidFill>
                <a:prstClr val="black"/>
              </a:solidFill>
            </a:endParaRPr>
          </a:p>
        </p:txBody>
      </p:sp>
      <p:sp>
        <p:nvSpPr>
          <p:cNvPr id="6166" name="Text Box 26"/>
          <p:cNvSpPr txBox="1">
            <a:spLocks noChangeArrowheads="1"/>
          </p:cNvSpPr>
          <p:nvPr/>
        </p:nvSpPr>
        <p:spPr bwMode="auto">
          <a:xfrm>
            <a:off x="5791200" y="5827168"/>
            <a:ext cx="3352800" cy="836396"/>
          </a:xfrm>
          <a:prstGeom prst="rect">
            <a:avLst/>
          </a:prstGeom>
          <a:noFill/>
          <a:ln w="9525">
            <a:noFill/>
            <a:miter lim="800000"/>
            <a:headEnd/>
            <a:tailEnd/>
          </a:ln>
        </p:spPr>
        <p:txBody>
          <a:bodyPr>
            <a:spAutoFit/>
          </a:bodyPr>
          <a:lstStyle/>
          <a:p>
            <a:pPr algn="ctr">
              <a:spcBef>
                <a:spcPct val="50000"/>
              </a:spcBef>
            </a:pPr>
            <a:r>
              <a:rPr lang="en-US" dirty="0">
                <a:solidFill>
                  <a:prstClr val="black"/>
                </a:solidFill>
              </a:rPr>
              <a:t>Data </a:t>
            </a:r>
            <a:r>
              <a:rPr lang="en-US" dirty="0" smtClean="0">
                <a:solidFill>
                  <a:prstClr val="black"/>
                </a:solidFill>
              </a:rPr>
              <a:t>presentation, </a:t>
            </a:r>
            <a:r>
              <a:rPr lang="en-US" dirty="0">
                <a:solidFill>
                  <a:prstClr val="black"/>
                </a:solidFill>
              </a:rPr>
              <a:t>visualization, </a:t>
            </a:r>
            <a:br>
              <a:rPr lang="en-US" dirty="0">
                <a:solidFill>
                  <a:prstClr val="black"/>
                </a:solidFill>
              </a:rPr>
            </a:br>
            <a:r>
              <a:rPr lang="en-US" dirty="0">
                <a:solidFill>
                  <a:prstClr val="black"/>
                </a:solidFill>
              </a:rPr>
              <a:t>and analysis through Internet enabled applications</a:t>
            </a:r>
          </a:p>
        </p:txBody>
      </p:sp>
      <p:sp>
        <p:nvSpPr>
          <p:cNvPr id="6172" name="Text Box 36"/>
          <p:cNvSpPr txBox="1">
            <a:spLocks noChangeArrowheads="1"/>
          </p:cNvSpPr>
          <p:nvPr/>
        </p:nvSpPr>
        <p:spPr bwMode="auto">
          <a:xfrm>
            <a:off x="5943600" y="721824"/>
            <a:ext cx="2971800" cy="421550"/>
          </a:xfrm>
          <a:prstGeom prst="rect">
            <a:avLst/>
          </a:prstGeom>
          <a:noFill/>
          <a:ln w="9525">
            <a:noFill/>
            <a:miter lim="800000"/>
            <a:headEnd/>
            <a:tailEnd/>
          </a:ln>
        </p:spPr>
        <p:txBody>
          <a:bodyPr>
            <a:spAutoFit/>
          </a:bodyPr>
          <a:lstStyle/>
          <a:p>
            <a:pPr algn="ctr"/>
            <a:r>
              <a:rPr lang="en-US" sz="2400" b="1" dirty="0" smtClean="0">
                <a:solidFill>
                  <a:prstClr val="black"/>
                </a:solidFill>
              </a:rPr>
              <a:t>Internet Applications</a:t>
            </a:r>
            <a:endParaRPr lang="en-US" sz="2000" b="1" dirty="0">
              <a:solidFill>
                <a:prstClr val="black"/>
              </a:solidFill>
            </a:endParaRPr>
          </a:p>
        </p:txBody>
      </p:sp>
      <p:sp>
        <p:nvSpPr>
          <p:cNvPr id="6173" name="Text Box 18"/>
          <p:cNvSpPr txBox="1">
            <a:spLocks noChangeArrowheads="1"/>
          </p:cNvSpPr>
          <p:nvPr/>
        </p:nvSpPr>
        <p:spPr bwMode="auto">
          <a:xfrm>
            <a:off x="685800" y="721824"/>
            <a:ext cx="4343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Point Observations Data</a:t>
            </a:r>
            <a:endParaRPr lang="en-US" sz="2000" b="1" dirty="0">
              <a:solidFill>
                <a:prstClr val="black"/>
              </a:solidFill>
            </a:endParaRPr>
          </a:p>
        </p:txBody>
      </p:sp>
      <p:sp>
        <p:nvSpPr>
          <p:cNvPr id="41" name="Text Box 18"/>
          <p:cNvSpPr txBox="1">
            <a:spLocks noChangeArrowheads="1"/>
          </p:cNvSpPr>
          <p:nvPr/>
        </p:nvSpPr>
        <p:spPr bwMode="auto">
          <a:xfrm>
            <a:off x="152400" y="2182979"/>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Historical Data Files</a:t>
            </a:r>
            <a:endParaRPr lang="en-US" dirty="0">
              <a:solidFill>
                <a:prstClr val="black"/>
              </a:solidFill>
            </a:endParaRPr>
          </a:p>
        </p:txBody>
      </p:sp>
      <p:sp>
        <p:nvSpPr>
          <p:cNvPr id="42" name="Documents"/>
          <p:cNvSpPr>
            <a:spLocks noEditPoints="1" noChangeArrowheads="1"/>
          </p:cNvSpPr>
          <p:nvPr/>
        </p:nvSpPr>
        <p:spPr bwMode="auto">
          <a:xfrm>
            <a:off x="228600" y="2600451"/>
            <a:ext cx="773112" cy="85958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3">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44" name="Documents"/>
          <p:cNvSpPr>
            <a:spLocks noEditPoints="1" noChangeArrowheads="1"/>
          </p:cNvSpPr>
          <p:nvPr/>
        </p:nvSpPr>
        <p:spPr bwMode="auto">
          <a:xfrm>
            <a:off x="1447800" y="2600451"/>
            <a:ext cx="838200" cy="83494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54" name="Rectangle 2"/>
          <p:cNvSpPr>
            <a:spLocks noChangeArrowheads="1"/>
          </p:cNvSpPr>
          <p:nvPr/>
        </p:nvSpPr>
        <p:spPr bwMode="auto">
          <a:xfrm>
            <a:off x="152400" y="3713712"/>
            <a:ext cx="3124200" cy="2991888"/>
          </a:xfrm>
          <a:prstGeom prst="rect">
            <a:avLst/>
          </a:prstGeom>
          <a:solidFill>
            <a:schemeClr val="accent2">
              <a:lumMod val="20000"/>
              <a:lumOff val="80000"/>
            </a:schemeClr>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4" name="Picture 5"/>
          <p:cNvPicPr>
            <a:picLocks noChangeAspect="1" noChangeArrowheads="1"/>
          </p:cNvPicPr>
          <p:nvPr/>
        </p:nvPicPr>
        <p:blipFill>
          <a:blip r:embed="rId6" cstate="print"/>
          <a:srcRect/>
          <a:stretch>
            <a:fillRect/>
          </a:stretch>
        </p:blipFill>
        <p:spPr bwMode="auto">
          <a:xfrm>
            <a:off x="990600" y="1626348"/>
            <a:ext cx="723997" cy="263747"/>
          </a:xfrm>
          <a:prstGeom prst="rect">
            <a:avLst/>
          </a:prstGeom>
          <a:noFill/>
          <a:ln w="9525">
            <a:noFill/>
            <a:miter lim="800000"/>
            <a:headEnd/>
            <a:tailEnd/>
          </a:ln>
        </p:spPr>
      </p:pic>
      <p:pic>
        <p:nvPicPr>
          <p:cNvPr id="65" name="Picture 4"/>
          <p:cNvPicPr>
            <a:picLocks noChangeAspect="1" noChangeArrowheads="1"/>
          </p:cNvPicPr>
          <p:nvPr/>
        </p:nvPicPr>
        <p:blipFill>
          <a:blip r:embed="rId7" cstate="print"/>
          <a:srcRect/>
          <a:stretch>
            <a:fillRect/>
          </a:stretch>
        </p:blipFill>
        <p:spPr bwMode="auto">
          <a:xfrm>
            <a:off x="1905000" y="1626348"/>
            <a:ext cx="931228" cy="487052"/>
          </a:xfrm>
          <a:prstGeom prst="rect">
            <a:avLst/>
          </a:prstGeom>
          <a:noFill/>
          <a:ln w="9525">
            <a:noFill/>
            <a:miter lim="800000"/>
            <a:headEnd/>
            <a:tailEnd/>
          </a:ln>
        </p:spPr>
      </p:pic>
      <p:pic>
        <p:nvPicPr>
          <p:cNvPr id="72" name="Picture 4"/>
          <p:cNvPicPr>
            <a:picLocks noChangeAspect="1" noChangeArrowheads="1"/>
          </p:cNvPicPr>
          <p:nvPr/>
        </p:nvPicPr>
        <p:blipFill>
          <a:blip r:embed="rId8" cstate="print"/>
          <a:srcRect/>
          <a:stretch>
            <a:fillRect/>
          </a:stretch>
        </p:blipFill>
        <p:spPr bwMode="auto">
          <a:xfrm>
            <a:off x="381000" y="4339921"/>
            <a:ext cx="2653864" cy="2226521"/>
          </a:xfrm>
          <a:prstGeom prst="rect">
            <a:avLst/>
          </a:prstGeom>
          <a:noFill/>
          <a:ln w="9525">
            <a:noFill/>
            <a:miter lim="800000"/>
            <a:headEnd/>
            <a:tailEnd/>
          </a:ln>
        </p:spPr>
      </p:pic>
      <p:sp>
        <p:nvSpPr>
          <p:cNvPr id="73" name="Text Box 18"/>
          <p:cNvSpPr txBox="1">
            <a:spLocks noChangeArrowheads="1"/>
          </p:cNvSpPr>
          <p:nvPr/>
        </p:nvSpPr>
        <p:spPr bwMode="auto">
          <a:xfrm>
            <a:off x="457200" y="3922448"/>
            <a:ext cx="2057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GIS Data</a:t>
            </a:r>
            <a:endParaRPr lang="en-US" sz="2000" b="1" dirty="0">
              <a:solidFill>
                <a:prstClr val="black"/>
              </a:solidFill>
            </a:endParaRPr>
          </a:p>
        </p:txBody>
      </p:sp>
      <p:pic>
        <p:nvPicPr>
          <p:cNvPr id="81" name="Picture 9"/>
          <p:cNvPicPr>
            <a:picLocks noChangeAspect="1" noChangeArrowheads="1"/>
          </p:cNvPicPr>
          <p:nvPr/>
        </p:nvPicPr>
        <p:blipFill>
          <a:blip r:embed="rId9" cstate="print"/>
          <a:srcRect/>
          <a:stretch>
            <a:fillRect/>
          </a:stretch>
        </p:blipFill>
        <p:spPr bwMode="auto">
          <a:xfrm>
            <a:off x="2819400" y="1348033"/>
            <a:ext cx="2155336" cy="1132322"/>
          </a:xfrm>
          <a:prstGeom prst="rect">
            <a:avLst/>
          </a:prstGeom>
          <a:noFill/>
          <a:ln w="9525" cap="flat">
            <a:noFill/>
            <a:miter lim="800000"/>
            <a:headEnd/>
            <a:tailEnd/>
          </a:ln>
          <a:effectLst/>
        </p:spPr>
      </p:pic>
      <p:sp>
        <p:nvSpPr>
          <p:cNvPr id="28" name="Can 27"/>
          <p:cNvSpPr/>
          <p:nvPr/>
        </p:nvSpPr>
        <p:spPr>
          <a:xfrm>
            <a:off x="3429000" y="2600451"/>
            <a:ext cx="1219200" cy="904524"/>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ODM </a:t>
            </a:r>
            <a:r>
              <a:rPr lang="en-US" sz="1400" dirty="0" smtClean="0">
                <a:solidFill>
                  <a:prstClr val="black"/>
                </a:solidFill>
              </a:rPr>
              <a:t>Database</a:t>
            </a:r>
            <a:endParaRPr lang="en-US" sz="1200" dirty="0">
              <a:solidFill>
                <a:prstClr val="black"/>
              </a:solidFill>
            </a:endParaRPr>
          </a:p>
        </p:txBody>
      </p:sp>
      <p:sp>
        <p:nvSpPr>
          <p:cNvPr id="29" name="Right Arrow 28"/>
          <p:cNvSpPr/>
          <p:nvPr/>
        </p:nvSpPr>
        <p:spPr>
          <a:xfrm rot="2187603">
            <a:off x="2666990" y="2516251"/>
            <a:ext cx="609600" cy="417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10" cstate="print"/>
          <a:srcRect/>
          <a:stretch>
            <a:fillRect/>
          </a:stretch>
        </p:blipFill>
        <p:spPr bwMode="auto">
          <a:xfrm>
            <a:off x="6477000" y="3783291"/>
            <a:ext cx="2406465" cy="2052574"/>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6096000" y="1139297"/>
            <a:ext cx="2732766" cy="2330889"/>
          </a:xfrm>
          <a:prstGeom prst="rect">
            <a:avLst/>
          </a:prstGeom>
          <a:noFill/>
          <a:ln w="9525">
            <a:noFill/>
            <a:miter lim="800000"/>
            <a:headEnd/>
            <a:tailEnd/>
          </a:ln>
        </p:spPr>
      </p:pic>
      <p:pic>
        <p:nvPicPr>
          <p:cNvPr id="6148" name="Picture 25"/>
          <p:cNvPicPr>
            <a:picLocks noChangeAspect="1" noChangeArrowheads="1"/>
          </p:cNvPicPr>
          <p:nvPr/>
        </p:nvPicPr>
        <p:blipFill>
          <a:blip r:embed="rId12" cstate="print"/>
          <a:srcRect/>
          <a:stretch>
            <a:fillRect/>
          </a:stretch>
        </p:blipFill>
        <p:spPr bwMode="auto">
          <a:xfrm>
            <a:off x="6096000" y="2600451"/>
            <a:ext cx="2009775" cy="1448108"/>
          </a:xfrm>
          <a:prstGeom prst="rect">
            <a:avLst/>
          </a:prstGeom>
          <a:noFill/>
          <a:ln w="9525">
            <a:noFill/>
            <a:miter lim="800000"/>
            <a:headEnd/>
            <a:tailEnd/>
          </a:ln>
        </p:spPr>
      </p:pic>
      <p:sp>
        <p:nvSpPr>
          <p:cNvPr id="32" name="Rectangle 8"/>
          <p:cNvSpPr>
            <a:spLocks noChangeArrowheads="1"/>
          </p:cNvSpPr>
          <p:nvPr/>
        </p:nvSpPr>
        <p:spPr bwMode="auto">
          <a:xfrm>
            <a:off x="4552076" y="3574554"/>
            <a:ext cx="1405534" cy="1669891"/>
          </a:xfrm>
          <a:prstGeom prst="rect">
            <a:avLst/>
          </a:prstGeom>
          <a:solidFill>
            <a:srgbClr val="DEFEE3"/>
          </a:solidFill>
          <a:ln w="9525">
            <a:solidFill>
              <a:srgbClr val="000000"/>
            </a:solidFill>
            <a:miter lim="800000"/>
            <a:headEnd/>
            <a:tailEnd/>
          </a:ln>
        </p:spPr>
        <p:txBody>
          <a:bodyPr wrap="none" anchor="ctr"/>
          <a:lstStyle/>
          <a:p>
            <a:pPr algn="ctr"/>
            <a:endParaRPr lang="en-US" sz="1400">
              <a:solidFill>
                <a:srgbClr val="000000"/>
              </a:solidFill>
            </a:endParaRPr>
          </a:p>
        </p:txBody>
      </p:sp>
      <p:sp>
        <p:nvSpPr>
          <p:cNvPr id="33" name="Text Box 12"/>
          <p:cNvSpPr txBox="1">
            <a:spLocks noChangeArrowheads="1"/>
          </p:cNvSpPr>
          <p:nvPr/>
        </p:nvSpPr>
        <p:spPr bwMode="auto">
          <a:xfrm>
            <a:off x="4608404" y="3605959"/>
            <a:ext cx="1158587" cy="758791"/>
          </a:xfrm>
          <a:prstGeom prst="rect">
            <a:avLst/>
          </a:prstGeom>
          <a:noFill/>
          <a:ln w="9525">
            <a:noFill/>
            <a:miter lim="800000"/>
            <a:headEnd/>
            <a:tailEnd/>
          </a:ln>
        </p:spPr>
        <p:txBody>
          <a:bodyPr wrap="none">
            <a:spAutoFit/>
          </a:bodyPr>
          <a:lstStyle/>
          <a:p>
            <a:r>
              <a:rPr lang="en-US" sz="1200" dirty="0" err="1">
                <a:solidFill>
                  <a:srgbClr val="0066FF"/>
                </a:solidFill>
              </a:rPr>
              <a:t>GetSites</a:t>
            </a:r>
            <a:endParaRPr lang="en-US" sz="1200" dirty="0">
              <a:solidFill>
                <a:srgbClr val="0066FF"/>
              </a:solidFill>
            </a:endParaRPr>
          </a:p>
          <a:p>
            <a:r>
              <a:rPr lang="en-US" sz="1200" dirty="0" err="1">
                <a:solidFill>
                  <a:srgbClr val="0066FF"/>
                </a:solidFill>
              </a:rPr>
              <a:t>GetSiteInfo</a:t>
            </a:r>
            <a:endParaRPr lang="en-US" sz="1200" dirty="0">
              <a:solidFill>
                <a:srgbClr val="0066FF"/>
              </a:solidFill>
            </a:endParaRPr>
          </a:p>
          <a:p>
            <a:r>
              <a:rPr lang="en-US" sz="1200" dirty="0" err="1">
                <a:solidFill>
                  <a:srgbClr val="0066FF"/>
                </a:solidFill>
              </a:rPr>
              <a:t>GetVariableInfo</a:t>
            </a:r>
            <a:endParaRPr lang="en-US" sz="1200" dirty="0">
              <a:solidFill>
                <a:srgbClr val="0066FF"/>
              </a:solidFill>
            </a:endParaRPr>
          </a:p>
          <a:p>
            <a:r>
              <a:rPr lang="en-US" sz="1200" dirty="0" err="1">
                <a:solidFill>
                  <a:srgbClr val="0066FF"/>
                </a:solidFill>
              </a:rPr>
              <a:t>GetValues</a:t>
            </a:r>
            <a:endParaRPr lang="en-US" sz="1200" dirty="0">
              <a:solidFill>
                <a:srgbClr val="0066FF"/>
              </a:solidFill>
            </a:endParaRPr>
          </a:p>
        </p:txBody>
      </p:sp>
      <p:sp>
        <p:nvSpPr>
          <p:cNvPr id="37" name="Text Box 16"/>
          <p:cNvSpPr txBox="1">
            <a:spLocks noChangeArrowheads="1"/>
          </p:cNvSpPr>
          <p:nvPr/>
        </p:nvSpPr>
        <p:spPr bwMode="auto">
          <a:xfrm>
            <a:off x="4506211" y="4714198"/>
            <a:ext cx="1481461" cy="412974"/>
          </a:xfrm>
          <a:prstGeom prst="rect">
            <a:avLst/>
          </a:prstGeom>
          <a:noFill/>
          <a:ln w="9525">
            <a:noFill/>
            <a:miter lim="800000"/>
            <a:headEnd/>
            <a:tailEnd/>
          </a:ln>
        </p:spPr>
        <p:txBody>
          <a:bodyPr>
            <a:spAutoFit/>
          </a:bodyPr>
          <a:lstStyle/>
          <a:p>
            <a:pPr algn="ctr"/>
            <a:r>
              <a:rPr lang="en-US" sz="1400" b="1" dirty="0">
                <a:solidFill>
                  <a:srgbClr val="000000"/>
                </a:solidFill>
              </a:rPr>
              <a:t>WaterOneFlow</a:t>
            </a:r>
          </a:p>
          <a:p>
            <a:pPr algn="ctr"/>
            <a:r>
              <a:rPr lang="en-US" sz="1400" b="1" dirty="0">
                <a:solidFill>
                  <a:srgbClr val="000000"/>
                </a:solidFill>
              </a:rPr>
              <a:t>Web Service</a:t>
            </a:r>
          </a:p>
        </p:txBody>
      </p:sp>
      <p:sp>
        <p:nvSpPr>
          <p:cNvPr id="38" name="AutoShape 30"/>
          <p:cNvSpPr>
            <a:spLocks noChangeArrowheads="1"/>
          </p:cNvSpPr>
          <p:nvPr/>
        </p:nvSpPr>
        <p:spPr bwMode="auto">
          <a:xfrm>
            <a:off x="4823033" y="4430420"/>
            <a:ext cx="884149" cy="307761"/>
          </a:xfrm>
          <a:prstGeom prst="foldedCorner">
            <a:avLst>
              <a:gd name="adj" fmla="val 12500"/>
            </a:avLst>
          </a:prstGeom>
          <a:solidFill>
            <a:srgbClr val="BBE0E3"/>
          </a:solidFill>
          <a:ln w="9525">
            <a:solidFill>
              <a:srgbClr val="000000"/>
            </a:solidFill>
            <a:round/>
            <a:headEnd/>
            <a:tailEnd/>
          </a:ln>
        </p:spPr>
        <p:txBody>
          <a:bodyPr wrap="none" anchor="ctr"/>
          <a:lstStyle/>
          <a:p>
            <a:pPr algn="ctr"/>
            <a:r>
              <a:rPr lang="en-US" sz="1400" dirty="0" err="1">
                <a:solidFill>
                  <a:srgbClr val="000000"/>
                </a:solidFill>
              </a:rPr>
              <a:t>WaterML</a:t>
            </a:r>
            <a:endParaRPr lang="en-US" sz="1400" dirty="0">
              <a:solidFill>
                <a:srgbClr val="000000"/>
              </a:solidFill>
            </a:endParaRPr>
          </a:p>
        </p:txBody>
      </p:sp>
      <p:grpSp>
        <p:nvGrpSpPr>
          <p:cNvPr id="4" name="Group 3"/>
          <p:cNvGrpSpPr/>
          <p:nvPr/>
        </p:nvGrpSpPr>
        <p:grpSpPr>
          <a:xfrm>
            <a:off x="4267200" y="3676576"/>
            <a:ext cx="407732" cy="670389"/>
            <a:chOff x="4267200" y="3733800"/>
            <a:chExt cx="407732" cy="613166"/>
          </a:xfrm>
        </p:grpSpPr>
        <p:sp>
          <p:nvSpPr>
            <p:cNvPr id="34" name="Oval 13"/>
            <p:cNvSpPr>
              <a:spLocks noChangeArrowheads="1"/>
            </p:cNvSpPr>
            <p:nvPr/>
          </p:nvSpPr>
          <p:spPr bwMode="auto">
            <a:xfrm>
              <a:off x="4275777" y="3733800"/>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5" name="Oval 14"/>
            <p:cNvSpPr>
              <a:spLocks noChangeArrowheads="1"/>
            </p:cNvSpPr>
            <p:nvPr/>
          </p:nvSpPr>
          <p:spPr bwMode="auto">
            <a:xfrm>
              <a:off x="4275777" y="3908741"/>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6" name="Oval 15"/>
            <p:cNvSpPr>
              <a:spLocks noChangeArrowheads="1"/>
            </p:cNvSpPr>
            <p:nvPr/>
          </p:nvSpPr>
          <p:spPr bwMode="auto">
            <a:xfrm>
              <a:off x="4275777" y="4083683"/>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3" name="Line 9"/>
            <p:cNvSpPr>
              <a:spLocks noChangeShapeType="1"/>
            </p:cNvSpPr>
            <p:nvPr/>
          </p:nvSpPr>
          <p:spPr bwMode="auto">
            <a:xfrm>
              <a:off x="4331038" y="3777540"/>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5" name="Line 10"/>
            <p:cNvSpPr>
              <a:spLocks noChangeShapeType="1"/>
            </p:cNvSpPr>
            <p:nvPr/>
          </p:nvSpPr>
          <p:spPr bwMode="auto">
            <a:xfrm>
              <a:off x="4331038" y="3952482"/>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6" name="Line 11"/>
            <p:cNvSpPr>
              <a:spLocks noChangeShapeType="1"/>
            </p:cNvSpPr>
            <p:nvPr/>
          </p:nvSpPr>
          <p:spPr bwMode="auto">
            <a:xfrm>
              <a:off x="4331038" y="4127423"/>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0" name="Oval 15"/>
            <p:cNvSpPr>
              <a:spLocks noChangeArrowheads="1"/>
            </p:cNvSpPr>
            <p:nvPr/>
          </p:nvSpPr>
          <p:spPr bwMode="auto">
            <a:xfrm>
              <a:off x="4267200" y="4259496"/>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7" name="Line 11"/>
            <p:cNvSpPr>
              <a:spLocks noChangeShapeType="1"/>
            </p:cNvSpPr>
            <p:nvPr/>
          </p:nvSpPr>
          <p:spPr bwMode="auto">
            <a:xfrm>
              <a:off x="4332190" y="4303228"/>
              <a:ext cx="342742" cy="0"/>
            </a:xfrm>
            <a:prstGeom prst="line">
              <a:avLst/>
            </a:prstGeom>
            <a:noFill/>
            <a:ln w="9525">
              <a:solidFill>
                <a:srgbClr val="000000"/>
              </a:solidFill>
              <a:round/>
              <a:headEnd/>
              <a:tailEnd/>
            </a:ln>
          </p:spPr>
          <p:txBody>
            <a:bodyPr/>
            <a:lstStyle/>
            <a:p>
              <a:endParaRPr lang="en-US">
                <a:solidFill>
                  <a:prstClr val="black"/>
                </a:solidFill>
              </a:endParaRPr>
            </a:p>
          </p:txBody>
        </p:sp>
      </p:grpSp>
      <p:sp>
        <p:nvSpPr>
          <p:cNvPr id="48" name="Title 39"/>
          <p:cNvSpPr>
            <a:spLocks noGrp="1"/>
          </p:cNvSpPr>
          <p:nvPr>
            <p:ph type="title"/>
          </p:nvPr>
        </p:nvSpPr>
        <p:spPr>
          <a:xfrm>
            <a:off x="457200" y="0"/>
            <a:ext cx="8229600" cy="721824"/>
          </a:xfrm>
        </p:spPr>
        <p:txBody>
          <a:bodyPr/>
          <a:lstStyle/>
          <a:p>
            <a:r>
              <a:rPr lang="en-US" sz="2800" dirty="0" err="1" smtClean="0"/>
              <a:t>HydroServer</a:t>
            </a:r>
            <a:r>
              <a:rPr lang="en-US" sz="2800" dirty="0" smtClean="0"/>
              <a:t> – Data Publication</a:t>
            </a:r>
            <a:endParaRPr lang="en-US" sz="2800" dirty="0"/>
          </a:p>
        </p:txBody>
      </p:sp>
      <p:pic>
        <p:nvPicPr>
          <p:cNvPr id="49" name="Picture 2"/>
          <p:cNvPicPr>
            <a:picLocks noChangeAspect="1" noChangeArrowheads="1"/>
          </p:cNvPicPr>
          <p:nvPr/>
        </p:nvPicPr>
        <p:blipFill>
          <a:blip r:embed="rId13" cstate="print"/>
          <a:srcRect/>
          <a:stretch>
            <a:fillRect/>
          </a:stretch>
        </p:blipFill>
        <p:spPr bwMode="auto">
          <a:xfrm>
            <a:off x="4568572" y="5244444"/>
            <a:ext cx="1375028" cy="1461155"/>
          </a:xfrm>
          <a:prstGeom prst="rect">
            <a:avLst/>
          </a:prstGeom>
          <a:noFill/>
          <a:ln w="9525">
            <a:noFill/>
            <a:miter lim="800000"/>
            <a:headEnd/>
            <a:tailEnd/>
          </a:ln>
        </p:spPr>
      </p:pic>
      <p:sp>
        <p:nvSpPr>
          <p:cNvPr id="50" name="Text Box 16"/>
          <p:cNvSpPr txBox="1">
            <a:spLocks noChangeArrowheads="1"/>
          </p:cNvSpPr>
          <p:nvPr/>
        </p:nvSpPr>
        <p:spPr bwMode="auto">
          <a:xfrm>
            <a:off x="4637315" y="5664167"/>
            <a:ext cx="1230086" cy="954107"/>
          </a:xfrm>
          <a:prstGeom prst="rect">
            <a:avLst/>
          </a:prstGeom>
          <a:solidFill>
            <a:schemeClr val="bg1">
              <a:alpha val="55000"/>
            </a:schemeClr>
          </a:solidFill>
          <a:ln w="9525">
            <a:noFill/>
            <a:miter lim="800000"/>
            <a:headEnd/>
            <a:tailEnd/>
          </a:ln>
        </p:spPr>
        <p:txBody>
          <a:bodyPr wrap="square">
            <a:spAutoFit/>
          </a:bodyPr>
          <a:lstStyle/>
          <a:p>
            <a:pPr algn="ctr"/>
            <a:r>
              <a:rPr lang="en-US" sz="1400" b="1" dirty="0" smtClean="0">
                <a:solidFill>
                  <a:srgbClr val="000000"/>
                </a:solidFill>
              </a:rPr>
              <a:t>OGC Spatial Data Service from ArcGIS Server</a:t>
            </a:r>
            <a:endParaRPr lang="en-US" sz="1400" b="1" dirty="0">
              <a:solidFill>
                <a:srgbClr val="000000"/>
              </a:solidFill>
            </a:endParaRPr>
          </a:p>
        </p:txBody>
      </p:sp>
    </p:spTree>
    <p:extLst>
      <p:ext uri="{BB962C8B-B14F-4D97-AF65-F5344CB8AC3E}">
        <p14:creationId xmlns:p14="http://schemas.microsoft.com/office/powerpoint/2010/main" val="24760773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2"/>
          <p:cNvSpPr txBox="1">
            <a:spLocks/>
          </p:cNvSpPr>
          <p:nvPr/>
        </p:nvSpPr>
        <p:spPr>
          <a:xfrm>
            <a:off x="457200" y="152400"/>
            <a:ext cx="8229600" cy="1143000"/>
          </a:xfrm>
          <a:prstGeom prst="rect">
            <a:avLst/>
          </a:prstGeom>
        </p:spPr>
        <p:txBody>
          <a:bodyPr/>
          <a:lstStyle/>
          <a:p>
            <a:pPr algn="ctr" fontAlgn="base">
              <a:spcBef>
                <a:spcPct val="0"/>
              </a:spcBef>
              <a:spcAft>
                <a:spcPct val="0"/>
              </a:spcAft>
              <a:defRPr/>
            </a:pPr>
            <a:r>
              <a:rPr lang="en-US" sz="4400" kern="0" dirty="0" err="1" smtClean="0">
                <a:solidFill>
                  <a:srgbClr val="000000"/>
                </a:solidFill>
              </a:rPr>
              <a:t>HydroCatalog</a:t>
            </a:r>
            <a:endParaRPr lang="en-US" sz="4400" kern="0" dirty="0" smtClean="0">
              <a:solidFill>
                <a:srgbClr val="000000"/>
              </a:solidFill>
            </a:endParaRPr>
          </a:p>
        </p:txBody>
      </p:sp>
      <p:sp>
        <p:nvSpPr>
          <p:cNvPr id="67601" name="Rectangle 8"/>
          <p:cNvSpPr>
            <a:spLocks noChangeArrowheads="1"/>
          </p:cNvSpPr>
          <p:nvPr/>
        </p:nvSpPr>
        <p:spPr bwMode="auto">
          <a:xfrm>
            <a:off x="1130300" y="3013075"/>
            <a:ext cx="1617663" cy="1939925"/>
          </a:xfrm>
          <a:prstGeom prst="rect">
            <a:avLst/>
          </a:prstGeom>
          <a:solidFill>
            <a:srgbClr val="DEFEE3"/>
          </a:solidFill>
          <a:ln w="9525">
            <a:solidFill>
              <a:srgbClr val="000000"/>
            </a:solidFill>
            <a:miter lim="800000"/>
            <a:headEnd/>
            <a:tailEnd/>
          </a:ln>
        </p:spPr>
        <p:txBody>
          <a:bodyPr wrap="none" anchor="ctr"/>
          <a:lstStyle/>
          <a:p>
            <a:pPr algn="ctr" fontAlgn="base">
              <a:spcBef>
                <a:spcPct val="0"/>
              </a:spcBef>
              <a:spcAft>
                <a:spcPct val="0"/>
              </a:spcAft>
            </a:pPr>
            <a:endParaRPr lang="en-US" sz="1400" smtClean="0">
              <a:solidFill>
                <a:srgbClr val="000000"/>
              </a:solidFill>
            </a:endParaRPr>
          </a:p>
        </p:txBody>
      </p:sp>
      <p:sp>
        <p:nvSpPr>
          <p:cNvPr id="67602" name="Text Box 12"/>
          <p:cNvSpPr txBox="1">
            <a:spLocks noChangeArrowheads="1"/>
          </p:cNvSpPr>
          <p:nvPr/>
        </p:nvSpPr>
        <p:spPr bwMode="auto">
          <a:xfrm>
            <a:off x="1346200" y="3470275"/>
            <a:ext cx="1625600" cy="954087"/>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66FF"/>
                </a:solidFill>
              </a:rPr>
              <a:t>GetSites</a:t>
            </a:r>
          </a:p>
          <a:p>
            <a:pPr fontAlgn="base">
              <a:spcBef>
                <a:spcPct val="0"/>
              </a:spcBef>
              <a:spcAft>
                <a:spcPct val="0"/>
              </a:spcAft>
            </a:pPr>
            <a:r>
              <a:rPr lang="en-US" sz="1400" smtClean="0">
                <a:solidFill>
                  <a:srgbClr val="0066FF"/>
                </a:solidFill>
              </a:rPr>
              <a:t>GetSiteInfo</a:t>
            </a:r>
          </a:p>
          <a:p>
            <a:pPr fontAlgn="base">
              <a:spcBef>
                <a:spcPct val="0"/>
              </a:spcBef>
              <a:spcAft>
                <a:spcPct val="0"/>
              </a:spcAft>
            </a:pPr>
            <a:r>
              <a:rPr lang="en-US" sz="1400" smtClean="0">
                <a:solidFill>
                  <a:srgbClr val="0066FF"/>
                </a:solidFill>
              </a:rPr>
              <a:t>GetVariableInfo</a:t>
            </a:r>
          </a:p>
          <a:p>
            <a:pPr fontAlgn="base">
              <a:spcBef>
                <a:spcPct val="0"/>
              </a:spcBef>
              <a:spcAft>
                <a:spcPct val="0"/>
              </a:spcAft>
            </a:pPr>
            <a:r>
              <a:rPr lang="en-US" sz="1400" smtClean="0">
                <a:solidFill>
                  <a:srgbClr val="0066FF"/>
                </a:solidFill>
              </a:rPr>
              <a:t>GetValues</a:t>
            </a:r>
          </a:p>
        </p:txBody>
      </p:sp>
      <p:sp>
        <p:nvSpPr>
          <p:cNvPr id="67603" name="Text Box 16"/>
          <p:cNvSpPr txBox="1">
            <a:spLocks noChangeArrowheads="1"/>
          </p:cNvSpPr>
          <p:nvPr/>
        </p:nvSpPr>
        <p:spPr bwMode="auto">
          <a:xfrm>
            <a:off x="1076325" y="4424362"/>
            <a:ext cx="1706563" cy="522288"/>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err="1" smtClean="0">
                <a:solidFill>
                  <a:srgbClr val="000000"/>
                </a:solidFill>
              </a:rPr>
              <a:t>WaterOneFlow</a:t>
            </a:r>
            <a:endParaRPr lang="en-US" sz="1400" b="1" dirty="0" smtClean="0">
              <a:solidFill>
                <a:srgbClr val="000000"/>
              </a:solidFill>
            </a:endParaRPr>
          </a:p>
          <a:p>
            <a:pPr algn="ctr" fontAlgn="base">
              <a:spcBef>
                <a:spcPct val="0"/>
              </a:spcBef>
              <a:spcAft>
                <a:spcPct val="0"/>
              </a:spcAft>
            </a:pPr>
            <a:r>
              <a:rPr lang="en-US" sz="1400" b="1" dirty="0" smtClean="0">
                <a:solidFill>
                  <a:srgbClr val="000000"/>
                </a:solidFill>
              </a:rPr>
              <a:t>Web Service</a:t>
            </a:r>
          </a:p>
        </p:txBody>
      </p:sp>
      <p:sp>
        <p:nvSpPr>
          <p:cNvPr id="67604" name="AutoShape 30"/>
          <p:cNvSpPr>
            <a:spLocks noChangeArrowheads="1"/>
          </p:cNvSpPr>
          <p:nvPr/>
        </p:nvSpPr>
        <p:spPr bwMode="auto">
          <a:xfrm>
            <a:off x="1447800" y="3052762"/>
            <a:ext cx="1017588" cy="390525"/>
          </a:xfrm>
          <a:prstGeom prst="foldedCorner">
            <a:avLst>
              <a:gd name="adj" fmla="val 12500"/>
            </a:avLst>
          </a:prstGeom>
          <a:solidFill>
            <a:srgbClr val="BBE0E3"/>
          </a:solidFill>
          <a:ln w="9525">
            <a:solidFill>
              <a:srgbClr val="000000"/>
            </a:solidFill>
            <a:round/>
            <a:headEnd/>
            <a:tailEnd/>
          </a:ln>
        </p:spPr>
        <p:txBody>
          <a:bodyPr wrap="none" anchor="ctr"/>
          <a:lstStyle/>
          <a:p>
            <a:pPr algn="ctr" fontAlgn="base">
              <a:spcBef>
                <a:spcPct val="0"/>
              </a:spcBef>
              <a:spcAft>
                <a:spcPct val="0"/>
              </a:spcAft>
            </a:pPr>
            <a:r>
              <a:rPr lang="en-US" sz="1400" smtClean="0">
                <a:solidFill>
                  <a:srgbClr val="000000"/>
                </a:solidFill>
              </a:rPr>
              <a:t>WaterML</a:t>
            </a:r>
          </a:p>
        </p:txBody>
      </p:sp>
      <p:grpSp>
        <p:nvGrpSpPr>
          <p:cNvPr id="2" name="Group 85"/>
          <p:cNvGrpSpPr/>
          <p:nvPr/>
        </p:nvGrpSpPr>
        <p:grpSpPr>
          <a:xfrm>
            <a:off x="5486400" y="5181600"/>
            <a:ext cx="2438400" cy="1254125"/>
            <a:chOff x="3657600" y="5334000"/>
            <a:chExt cx="2438400" cy="1254125"/>
          </a:xfrm>
        </p:grpSpPr>
        <p:sp>
          <p:nvSpPr>
            <p:cNvPr id="137" name="Rectangle 562"/>
            <p:cNvSpPr>
              <a:spLocks noChangeArrowheads="1"/>
            </p:cNvSpPr>
            <p:nvPr/>
          </p:nvSpPr>
          <p:spPr bwMode="auto">
            <a:xfrm>
              <a:off x="3733800" y="5334000"/>
              <a:ext cx="2286000" cy="1254125"/>
            </a:xfrm>
            <a:prstGeom prst="rect">
              <a:avLst/>
            </a:prstGeom>
            <a:solidFill>
              <a:schemeClr val="bg1"/>
            </a:solidFill>
            <a:ln w="25400">
              <a:solidFill>
                <a:schemeClr val="tx2">
                  <a:lumMod val="75000"/>
                </a:schemeClr>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67664" name="Line 595"/>
            <p:cNvSpPr>
              <a:spLocks noChangeShapeType="1"/>
            </p:cNvSpPr>
            <p:nvPr/>
          </p:nvSpPr>
          <p:spPr bwMode="auto">
            <a:xfrm>
              <a:off x="3810000" y="5791200"/>
              <a:ext cx="2133599"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67607" name="Text Box 563"/>
            <p:cNvSpPr txBox="1">
              <a:spLocks noChangeArrowheads="1"/>
            </p:cNvSpPr>
            <p:nvPr/>
          </p:nvSpPr>
          <p:spPr bwMode="auto">
            <a:xfrm>
              <a:off x="3657600" y="5425690"/>
              <a:ext cx="2438400" cy="289310"/>
            </a:xfrm>
            <a:prstGeom prst="rect">
              <a:avLst/>
            </a:prstGeom>
            <a:noFill/>
            <a:ln w="9525">
              <a:noFill/>
              <a:miter lim="800000"/>
              <a:headEnd/>
              <a:tailEnd/>
            </a:ln>
          </p:spPr>
          <p:txBody>
            <a:bodyPr wrap="square">
              <a:spAutoFit/>
            </a:bodyPr>
            <a:lstStyle/>
            <a:p>
              <a:pPr algn="ctr" fontAlgn="base">
                <a:lnSpc>
                  <a:spcPct val="80000"/>
                </a:lnSpc>
                <a:spcBef>
                  <a:spcPct val="0"/>
                </a:spcBef>
                <a:spcAft>
                  <a:spcPct val="0"/>
                </a:spcAft>
              </a:pPr>
              <a:r>
                <a:rPr lang="en-US" sz="1600" dirty="0" smtClean="0">
                  <a:solidFill>
                    <a:srgbClr val="000000"/>
                  </a:solidFill>
                </a:rPr>
                <a:t>Discovery and Access</a:t>
              </a:r>
            </a:p>
          </p:txBody>
        </p:sp>
        <p:pic>
          <p:nvPicPr>
            <p:cNvPr id="67608" name="Picture 584" descr="MCj038715000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6200" y="5797248"/>
              <a:ext cx="762000" cy="755952"/>
            </a:xfrm>
            <a:prstGeom prst="rect">
              <a:avLst/>
            </a:prstGeom>
            <a:noFill/>
            <a:ln w="9525">
              <a:noFill/>
              <a:miter lim="800000"/>
              <a:headEnd/>
              <a:tailEnd/>
            </a:ln>
          </p:spPr>
        </p:pic>
        <p:sp>
          <p:nvSpPr>
            <p:cNvPr id="67616" name="Text Box 596"/>
            <p:cNvSpPr txBox="1">
              <a:spLocks noChangeArrowheads="1"/>
            </p:cNvSpPr>
            <p:nvPr/>
          </p:nvSpPr>
          <p:spPr bwMode="auto">
            <a:xfrm>
              <a:off x="4800600" y="5941469"/>
              <a:ext cx="1031052" cy="535531"/>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dirty="0" smtClean="0">
                  <a:solidFill>
                    <a:srgbClr val="000000"/>
                  </a:solidFill>
                </a:rPr>
                <a:t>Hydro </a:t>
              </a:r>
            </a:p>
            <a:p>
              <a:pPr algn="ctr" fontAlgn="base">
                <a:lnSpc>
                  <a:spcPct val="80000"/>
                </a:lnSpc>
                <a:spcBef>
                  <a:spcPct val="0"/>
                </a:spcBef>
                <a:spcAft>
                  <a:spcPct val="0"/>
                </a:spcAft>
              </a:pPr>
              <a:r>
                <a:rPr lang="en-US" dirty="0" smtClean="0">
                  <a:solidFill>
                    <a:srgbClr val="000000"/>
                  </a:solidFill>
                </a:rPr>
                <a:t>Desktop</a:t>
              </a:r>
            </a:p>
          </p:txBody>
        </p:sp>
      </p:grpSp>
      <p:sp>
        <p:nvSpPr>
          <p:cNvPr id="67622" name="AutoShape 146"/>
          <p:cNvSpPr>
            <a:spLocks noChangeArrowheads="1"/>
          </p:cNvSpPr>
          <p:nvPr/>
        </p:nvSpPr>
        <p:spPr bwMode="auto">
          <a:xfrm rot="2043552">
            <a:off x="3741738" y="2967036"/>
            <a:ext cx="512762" cy="314325"/>
          </a:xfrm>
          <a:prstGeom prst="rightArrow">
            <a:avLst>
              <a:gd name="adj1" fmla="val 41667"/>
              <a:gd name="adj2" fmla="val 74935"/>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endParaRPr>
          </a:p>
        </p:txBody>
      </p:sp>
      <p:sp>
        <p:nvSpPr>
          <p:cNvPr id="165" name="Rectangle 164"/>
          <p:cNvSpPr/>
          <p:nvPr/>
        </p:nvSpPr>
        <p:spPr>
          <a:xfrm>
            <a:off x="3276600" y="914400"/>
            <a:ext cx="4531717"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7619" name="AutoShape 130"/>
          <p:cNvSpPr>
            <a:spLocks noChangeArrowheads="1"/>
          </p:cNvSpPr>
          <p:nvPr/>
        </p:nvSpPr>
        <p:spPr bwMode="auto">
          <a:xfrm>
            <a:off x="5796359" y="3200400"/>
            <a:ext cx="1671241" cy="1223170"/>
          </a:xfrm>
          <a:prstGeom prst="flowChartMagneticDisk">
            <a:avLst/>
          </a:prstGeom>
          <a:solidFill>
            <a:srgbClr val="FFFFCC"/>
          </a:solidFill>
          <a:ln w="25400">
            <a:solidFill>
              <a:schemeClr val="tx1"/>
            </a:solidFill>
            <a:round/>
            <a:headEnd/>
            <a:tailEnd/>
          </a:ln>
        </p:spPr>
        <p:txBody>
          <a:bodyPr anchor="ctr"/>
          <a:lstStyle/>
          <a:p>
            <a:pPr algn="ctr" fontAlgn="base">
              <a:spcBef>
                <a:spcPct val="0"/>
              </a:spcBef>
              <a:spcAft>
                <a:spcPct val="0"/>
              </a:spcAft>
            </a:pPr>
            <a:r>
              <a:rPr lang="en-US" sz="1600" dirty="0" smtClean="0">
                <a:solidFill>
                  <a:srgbClr val="000000"/>
                </a:solidFill>
              </a:rPr>
              <a:t>Water Metadata Catalog</a:t>
            </a:r>
          </a:p>
        </p:txBody>
      </p:sp>
      <p:pic>
        <p:nvPicPr>
          <p:cNvPr id="67620" name="Picture 42"/>
          <p:cNvPicPr>
            <a:picLocks noChangeAspect="1" noChangeArrowheads="1"/>
          </p:cNvPicPr>
          <p:nvPr/>
        </p:nvPicPr>
        <p:blipFill>
          <a:blip r:embed="rId4" cstate="print"/>
          <a:srcRect/>
          <a:stretch>
            <a:fillRect/>
          </a:stretch>
        </p:blipFill>
        <p:spPr bwMode="auto">
          <a:xfrm>
            <a:off x="3581400" y="3581400"/>
            <a:ext cx="1119584" cy="745529"/>
          </a:xfrm>
          <a:prstGeom prst="rect">
            <a:avLst/>
          </a:prstGeom>
          <a:noFill/>
          <a:ln w="9525">
            <a:noFill/>
            <a:miter lim="800000"/>
            <a:headEnd/>
            <a:tailEnd/>
          </a:ln>
        </p:spPr>
      </p:pic>
      <p:sp>
        <p:nvSpPr>
          <p:cNvPr id="67621" name="Rectangle 158"/>
          <p:cNvSpPr>
            <a:spLocks noChangeArrowheads="1"/>
          </p:cNvSpPr>
          <p:nvPr/>
        </p:nvSpPr>
        <p:spPr bwMode="auto">
          <a:xfrm>
            <a:off x="3276600" y="3181747"/>
            <a:ext cx="1746448" cy="55205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Harvester</a:t>
            </a:r>
          </a:p>
        </p:txBody>
      </p:sp>
      <p:pic>
        <p:nvPicPr>
          <p:cNvPr id="67623" name="Picture 3"/>
          <p:cNvPicPr>
            <a:picLocks noChangeAspect="1" noChangeArrowheads="1"/>
          </p:cNvPicPr>
          <p:nvPr/>
        </p:nvPicPr>
        <p:blipFill>
          <a:blip r:embed="rId5" cstate="print"/>
          <a:srcRect/>
          <a:stretch>
            <a:fillRect/>
          </a:stretch>
        </p:blipFill>
        <p:spPr bwMode="auto">
          <a:xfrm>
            <a:off x="3403051" y="1369218"/>
            <a:ext cx="1781724" cy="1676400"/>
          </a:xfrm>
          <a:prstGeom prst="rect">
            <a:avLst/>
          </a:prstGeom>
          <a:noFill/>
          <a:ln w="9525">
            <a:solidFill>
              <a:schemeClr val="tx1"/>
            </a:solidFill>
            <a:miter lim="800000"/>
            <a:headEnd/>
            <a:tailEnd/>
          </a:ln>
        </p:spPr>
      </p:pic>
      <p:pic>
        <p:nvPicPr>
          <p:cNvPr id="67624" name="Picture 5"/>
          <p:cNvPicPr>
            <a:picLocks noChangeAspect="1" noChangeArrowheads="1"/>
          </p:cNvPicPr>
          <p:nvPr/>
        </p:nvPicPr>
        <p:blipFill>
          <a:blip r:embed="rId6" cstate="print"/>
          <a:srcRect/>
          <a:stretch>
            <a:fillRect/>
          </a:stretch>
        </p:blipFill>
        <p:spPr bwMode="auto">
          <a:xfrm>
            <a:off x="5440443" y="1377354"/>
            <a:ext cx="2220831" cy="1668264"/>
          </a:xfrm>
          <a:prstGeom prst="rect">
            <a:avLst/>
          </a:prstGeom>
          <a:noFill/>
          <a:ln w="9525">
            <a:solidFill>
              <a:schemeClr val="tx1"/>
            </a:solidFill>
            <a:miter lim="800000"/>
            <a:headEnd/>
            <a:tailEnd/>
          </a:ln>
        </p:spPr>
      </p:pic>
      <p:sp>
        <p:nvSpPr>
          <p:cNvPr id="67625" name="Rectangle 162"/>
          <p:cNvSpPr>
            <a:spLocks noChangeArrowheads="1"/>
          </p:cNvSpPr>
          <p:nvPr/>
        </p:nvSpPr>
        <p:spPr bwMode="auto">
          <a:xfrm>
            <a:off x="3079749" y="914400"/>
            <a:ext cx="2724150"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Service Registry</a:t>
            </a:r>
          </a:p>
        </p:txBody>
      </p:sp>
      <p:sp>
        <p:nvSpPr>
          <p:cNvPr id="67626" name="Rectangle 163"/>
          <p:cNvSpPr>
            <a:spLocks noChangeArrowheads="1"/>
          </p:cNvSpPr>
          <p:nvPr/>
        </p:nvSpPr>
        <p:spPr bwMode="auto">
          <a:xfrm>
            <a:off x="5486400" y="914400"/>
            <a:ext cx="2133402"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err="1" smtClean="0">
                <a:solidFill>
                  <a:srgbClr val="000000"/>
                </a:solidFill>
              </a:rPr>
              <a:t>Hydrotagger</a:t>
            </a:r>
            <a:endParaRPr lang="en-US" sz="1600" dirty="0" smtClean="0">
              <a:solidFill>
                <a:srgbClr val="000000"/>
              </a:solidFill>
            </a:endParaRPr>
          </a:p>
        </p:txBody>
      </p:sp>
      <p:sp>
        <p:nvSpPr>
          <p:cNvPr id="85" name="Rectangle 158"/>
          <p:cNvSpPr>
            <a:spLocks noChangeArrowheads="1"/>
          </p:cNvSpPr>
          <p:nvPr/>
        </p:nvSpPr>
        <p:spPr bwMode="auto">
          <a:xfrm>
            <a:off x="4697036" y="4495800"/>
            <a:ext cx="1677062" cy="338554"/>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Search Services</a:t>
            </a:r>
          </a:p>
        </p:txBody>
      </p:sp>
      <p:sp>
        <p:nvSpPr>
          <p:cNvPr id="87" name="AutoShape 146"/>
          <p:cNvSpPr>
            <a:spLocks noChangeArrowheads="1"/>
          </p:cNvSpPr>
          <p:nvPr/>
        </p:nvSpPr>
        <p:spPr bwMode="auto">
          <a:xfrm rot="4271048">
            <a:off x="5923756" y="4883425"/>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89" name="Rectangle 6"/>
          <p:cNvSpPr>
            <a:spLocks noChangeArrowheads="1"/>
          </p:cNvSpPr>
          <p:nvPr/>
        </p:nvSpPr>
        <p:spPr bwMode="auto">
          <a:xfrm>
            <a:off x="3479800" y="6488112"/>
            <a:ext cx="3302000"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FF"/>
                </a:solidFill>
                <a:latin typeface="Calibri" pitchFamily="34" charset="0"/>
              </a:rPr>
              <a:t>http://hiscentral.cuahsi.org</a:t>
            </a:r>
          </a:p>
        </p:txBody>
      </p:sp>
      <p:sp>
        <p:nvSpPr>
          <p:cNvPr id="90" name="TextBox 89"/>
          <p:cNvSpPr txBox="1"/>
          <p:nvPr/>
        </p:nvSpPr>
        <p:spPr>
          <a:xfrm>
            <a:off x="228600" y="1066800"/>
            <a:ext cx="3048000" cy="1477328"/>
          </a:xfrm>
          <a:prstGeom prst="rect">
            <a:avLst/>
          </a:prstGeom>
          <a:noFill/>
        </p:spPr>
        <p:txBody>
          <a:bodyPr wrap="square" rtlCol="0">
            <a:spAutoFit/>
          </a:bodyPr>
          <a:lstStyle/>
          <a:p>
            <a:pPr marL="109538" indent="-109538" fontAlgn="base">
              <a:spcBef>
                <a:spcPct val="0"/>
              </a:spcBef>
              <a:spcAft>
                <a:spcPct val="0"/>
              </a:spcAft>
              <a:buFont typeface="Arial" pitchFamily="34" charset="0"/>
              <a:buChar char="•"/>
            </a:pPr>
            <a:r>
              <a:rPr lang="en-US" dirty="0" smtClean="0">
                <a:solidFill>
                  <a:srgbClr val="000000"/>
                </a:solidFill>
              </a:rPr>
              <a:t>Search over data services from multiple sources</a:t>
            </a:r>
          </a:p>
          <a:p>
            <a:pPr marL="109538" indent="-109538" fontAlgn="base">
              <a:spcBef>
                <a:spcPct val="0"/>
              </a:spcBef>
              <a:spcAft>
                <a:spcPct val="0"/>
              </a:spcAft>
            </a:pPr>
            <a:endParaRPr lang="en-US" dirty="0" smtClean="0">
              <a:solidFill>
                <a:srgbClr val="000000"/>
              </a:solidFill>
            </a:endParaRPr>
          </a:p>
          <a:p>
            <a:pPr marL="109538" indent="-109538" fontAlgn="base">
              <a:spcBef>
                <a:spcPct val="0"/>
              </a:spcBef>
              <a:spcAft>
                <a:spcPct val="0"/>
              </a:spcAft>
              <a:buFont typeface="Arial" pitchFamily="34" charset="0"/>
              <a:buChar char="•"/>
            </a:pPr>
            <a:r>
              <a:rPr lang="en-US" dirty="0" smtClean="0">
                <a:solidFill>
                  <a:srgbClr val="000000"/>
                </a:solidFill>
              </a:rPr>
              <a:t>Supports concept based data discovery</a:t>
            </a:r>
            <a:endParaRPr lang="en-US" dirty="0">
              <a:solidFill>
                <a:srgbClr val="000000"/>
              </a:solidFill>
            </a:endParaRPr>
          </a:p>
        </p:txBody>
      </p:sp>
      <p:sp>
        <p:nvSpPr>
          <p:cNvPr id="91" name="AutoShape 130"/>
          <p:cNvSpPr>
            <a:spLocks noChangeArrowheads="1"/>
          </p:cNvSpPr>
          <p:nvPr/>
        </p:nvSpPr>
        <p:spPr bwMode="auto">
          <a:xfrm>
            <a:off x="6858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CUAHSI Data Server</a:t>
            </a:r>
            <a:endParaRPr lang="en-US" sz="1400" dirty="0">
              <a:solidFill>
                <a:srgbClr val="000000"/>
              </a:solidFill>
            </a:endParaRPr>
          </a:p>
        </p:txBody>
      </p:sp>
      <p:sp>
        <p:nvSpPr>
          <p:cNvPr id="93" name="AutoShape 130"/>
          <p:cNvSpPr>
            <a:spLocks noChangeArrowheads="1"/>
          </p:cNvSpPr>
          <p:nvPr/>
        </p:nvSpPr>
        <p:spPr bwMode="auto">
          <a:xfrm>
            <a:off x="21336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3</a:t>
            </a:r>
            <a:r>
              <a:rPr lang="en-US" sz="1400" baseline="30000" dirty="0" smtClean="0">
                <a:solidFill>
                  <a:srgbClr val="000000"/>
                </a:solidFill>
              </a:rPr>
              <a:t>rd</a:t>
            </a:r>
            <a:r>
              <a:rPr lang="en-US" sz="1400" dirty="0" smtClean="0">
                <a:solidFill>
                  <a:srgbClr val="000000"/>
                </a:solidFill>
              </a:rPr>
              <a:t> Party Server </a:t>
            </a:r>
          </a:p>
          <a:p>
            <a:pPr algn="ctr" fontAlgn="base">
              <a:spcBef>
                <a:spcPct val="0"/>
              </a:spcBef>
              <a:spcAft>
                <a:spcPct val="0"/>
              </a:spcAft>
            </a:pPr>
            <a:r>
              <a:rPr lang="en-US" sz="1400" dirty="0" smtClean="0">
                <a:solidFill>
                  <a:srgbClr val="000000"/>
                </a:solidFill>
              </a:rPr>
              <a:t>e.g. USGS</a:t>
            </a:r>
            <a:endParaRPr lang="en-US" sz="1400" dirty="0">
              <a:solidFill>
                <a:srgbClr val="000000"/>
              </a:solidFill>
            </a:endParaRPr>
          </a:p>
        </p:txBody>
      </p:sp>
      <p:sp>
        <p:nvSpPr>
          <p:cNvPr id="67613" name="AutoShape 146"/>
          <p:cNvSpPr>
            <a:spLocks noChangeArrowheads="1"/>
          </p:cNvSpPr>
          <p:nvPr/>
        </p:nvSpPr>
        <p:spPr bwMode="auto">
          <a:xfrm>
            <a:off x="2776537" y="393223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4" name="AutoShape 146"/>
          <p:cNvSpPr>
            <a:spLocks noChangeArrowheads="1"/>
          </p:cNvSpPr>
          <p:nvPr/>
        </p:nvSpPr>
        <p:spPr bwMode="auto">
          <a:xfrm rot="17173180">
            <a:off x="1043592" y="5015030"/>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5" name="AutoShape 146"/>
          <p:cNvSpPr>
            <a:spLocks noChangeArrowheads="1"/>
          </p:cNvSpPr>
          <p:nvPr/>
        </p:nvSpPr>
        <p:spPr bwMode="auto">
          <a:xfrm rot="15457762">
            <a:off x="2281913" y="500730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Tree>
    <p:extLst>
      <p:ext uri="{BB962C8B-B14F-4D97-AF65-F5344CB8AC3E}">
        <p14:creationId xmlns:p14="http://schemas.microsoft.com/office/powerpoint/2010/main" val="817326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t>HydroServer</a:t>
            </a:r>
            <a:r>
              <a:rPr lang="en-US" dirty="0" smtClean="0"/>
              <a:t> – Data Publication</a:t>
            </a:r>
            <a:endParaRPr lang="en-US" dirty="0"/>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t>Lake Powell Inflow and Storage</a:t>
            </a:r>
            <a:endParaRPr lang="en-US" sz="1600" dirty="0"/>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t>HydroDesktop</a:t>
            </a:r>
            <a:r>
              <a:rPr lang="en-US" dirty="0" smtClean="0"/>
              <a:t> – Data Access and Analysis</a:t>
            </a:r>
            <a:endParaRPr lang="en-US" dirty="0"/>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t>HydroDesktop</a:t>
            </a:r>
            <a:r>
              <a:rPr lang="en-US" dirty="0" smtClean="0"/>
              <a:t> – Combining multiple data sources</a:t>
            </a:r>
            <a:endParaRPr lang="en-US" dirty="0"/>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t>HydroCatalog</a:t>
            </a:r>
            <a:endParaRPr lang="en-US" dirty="0"/>
          </a:p>
          <a:p>
            <a:r>
              <a:rPr lang="en-US" dirty="0" smtClean="0"/>
              <a:t>Data Discovery</a:t>
            </a:r>
            <a:endParaRPr lang="en-US" dirty="0"/>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fontAlgn="auto">
              <a:spcBef>
                <a:spcPts val="0"/>
              </a:spcBef>
              <a:spcAft>
                <a:spcPts val="0"/>
              </a:spcAft>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196712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4724400" y="1100138"/>
            <a:ext cx="3686175" cy="2505075"/>
          </a:xfrm>
          <a:prstGeom prst="rect">
            <a:avLst/>
          </a:prstGeom>
          <a:noFill/>
          <a:ln w="9525">
            <a:noFill/>
            <a:miter lim="800000"/>
            <a:headEnd/>
            <a:tailEnd/>
          </a:ln>
        </p:spPr>
      </p:pic>
      <p:sp>
        <p:nvSpPr>
          <p:cNvPr id="67587" name="Title 1"/>
          <p:cNvSpPr>
            <a:spLocks noGrp="1"/>
          </p:cNvSpPr>
          <p:nvPr>
            <p:ph type="title"/>
          </p:nvPr>
        </p:nvSpPr>
        <p:spPr>
          <a:xfrm>
            <a:off x="228600" y="596900"/>
            <a:ext cx="8686800" cy="503238"/>
          </a:xfrm>
        </p:spPr>
        <p:txBody>
          <a:bodyPr/>
          <a:lstStyle/>
          <a:p>
            <a:pPr eaLnBrk="1" hangingPunct="1"/>
            <a:r>
              <a:rPr lang="en-US" sz="4000" smtClean="0"/>
              <a:t>Overcoming Semantic Heterogeneity</a:t>
            </a:r>
          </a:p>
        </p:txBody>
      </p:sp>
      <p:sp>
        <p:nvSpPr>
          <p:cNvPr id="67588" name="Content Placeholder 2"/>
          <p:cNvSpPr>
            <a:spLocks noGrp="1"/>
          </p:cNvSpPr>
          <p:nvPr>
            <p:ph idx="1"/>
          </p:nvPr>
        </p:nvSpPr>
        <p:spPr>
          <a:xfrm>
            <a:off x="152400" y="1404938"/>
            <a:ext cx="4343400" cy="3048000"/>
          </a:xfrm>
        </p:spPr>
        <p:txBody>
          <a:bodyPr/>
          <a:lstStyle/>
          <a:p>
            <a:pPr eaLnBrk="1" hangingPunct="1"/>
            <a:r>
              <a:rPr lang="en-US" sz="2800" smtClean="0"/>
              <a:t>ODM Controlled Vocabulary System</a:t>
            </a:r>
          </a:p>
          <a:p>
            <a:pPr lvl="1" eaLnBrk="1" hangingPunct="1"/>
            <a:r>
              <a:rPr lang="en-US" sz="2000" smtClean="0"/>
              <a:t>ODM CV central database</a:t>
            </a:r>
          </a:p>
          <a:p>
            <a:pPr lvl="1" eaLnBrk="1" hangingPunct="1"/>
            <a:r>
              <a:rPr lang="en-US" sz="2000" smtClean="0"/>
              <a:t>Online submission and editing of CV terms</a:t>
            </a:r>
          </a:p>
          <a:p>
            <a:pPr lvl="1" eaLnBrk="1" hangingPunct="1"/>
            <a:r>
              <a:rPr lang="en-US" sz="2000" smtClean="0"/>
              <a:t>Web services for broadcasting  CVs</a:t>
            </a:r>
          </a:p>
        </p:txBody>
      </p:sp>
      <p:sp>
        <p:nvSpPr>
          <p:cNvPr id="9" name="Rectangle 8"/>
          <p:cNvSpPr/>
          <p:nvPr/>
        </p:nvSpPr>
        <p:spPr>
          <a:xfrm>
            <a:off x="381000" y="4305300"/>
            <a:ext cx="4648200" cy="192563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7590" name="TextBox 9"/>
          <p:cNvSpPr txBox="1">
            <a:spLocks noChangeArrowheads="1"/>
          </p:cNvSpPr>
          <p:nvPr/>
        </p:nvSpPr>
        <p:spPr bwMode="auto">
          <a:xfrm>
            <a:off x="381000" y="4300538"/>
            <a:ext cx="46482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Variable Name</a:t>
            </a:r>
          </a:p>
        </p:txBody>
      </p:sp>
      <p:graphicFrame>
        <p:nvGraphicFramePr>
          <p:cNvPr id="11" name="Table 10"/>
          <p:cNvGraphicFramePr>
            <a:graphicFrameLocks noGrp="1"/>
          </p:cNvGraphicFramePr>
          <p:nvPr/>
        </p:nvGraphicFramePr>
        <p:xfrm>
          <a:off x="533400" y="4800600"/>
          <a:ext cx="4343400" cy="1333500"/>
        </p:xfrm>
        <a:graphic>
          <a:graphicData uri="http://schemas.openxmlformats.org/drawingml/2006/table">
            <a:tbl>
              <a:tblPr/>
              <a:tblGrid>
                <a:gridCol w="1600200"/>
                <a:gridCol w="27432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1:</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 water”</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2:</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“Water 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3:</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4:</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2" name="Straight Arrow Connector 11"/>
          <p:cNvCxnSpPr/>
          <p:nvPr/>
        </p:nvCxnSpPr>
        <p:spPr>
          <a:xfrm>
            <a:off x="4876800" y="5367338"/>
            <a:ext cx="1295400" cy="76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76800" y="5443538"/>
            <a:ext cx="1295400" cy="2286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76800" y="5443538"/>
            <a:ext cx="1295400" cy="5334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76800" y="4986338"/>
            <a:ext cx="1295400" cy="457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612" name="TextBox 19"/>
          <p:cNvSpPr txBox="1">
            <a:spLocks noChangeArrowheads="1"/>
          </p:cNvSpPr>
          <p:nvPr/>
        </p:nvSpPr>
        <p:spPr bwMode="auto">
          <a:xfrm>
            <a:off x="5486400" y="3690938"/>
            <a:ext cx="34290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ODM VariableNameCV</a:t>
            </a:r>
          </a:p>
        </p:txBody>
      </p:sp>
      <p:graphicFrame>
        <p:nvGraphicFramePr>
          <p:cNvPr id="21" name="Table 20"/>
          <p:cNvGraphicFramePr>
            <a:graphicFrameLocks noGrp="1"/>
          </p:cNvGraphicFramePr>
          <p:nvPr/>
        </p:nvGraphicFramePr>
        <p:xfrm>
          <a:off x="6172200" y="4224338"/>
          <a:ext cx="2120900" cy="2000250"/>
        </p:xfrm>
        <a:graphic>
          <a:graphicData uri="http://schemas.openxmlformats.org/drawingml/2006/table">
            <a:tbl>
              <a:tblPr/>
              <a:tblGrid>
                <a:gridCol w="21209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charset="0"/>
                        </a:rPr>
                        <a:t>Term</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Sunshine duration</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charset="0"/>
                        </a:rPr>
                        <a:t>Temperature</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Turbidity</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 name="TextBox 15"/>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rPr>
              <a:t>From Jeff </a:t>
            </a:r>
            <a:r>
              <a:rPr lang="en-US" dirty="0" err="1">
                <a:solidFill>
                  <a:srgbClr val="FFFFFF">
                    <a:lumMod val="50000"/>
                  </a:srgbClr>
                </a:solidFill>
              </a:rPr>
              <a:t>Horsburgh</a:t>
            </a:r>
            <a:endParaRPr lang="en-US" dirty="0">
              <a:solidFill>
                <a:srgbClr val="FFFFFF">
                  <a:lumMod val="50000"/>
                </a:srgbClr>
              </a:solidFill>
            </a:endParaRPr>
          </a:p>
        </p:txBody>
      </p:sp>
    </p:spTree>
    <p:extLst>
      <p:ext uri="{BB962C8B-B14F-4D97-AF65-F5344CB8AC3E}">
        <p14:creationId xmlns:p14="http://schemas.microsoft.com/office/powerpoint/2010/main" val="1171438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4800600" y="990600"/>
            <a:ext cx="1905000" cy="1563688"/>
          </a:xfrm>
          <a:prstGeom prst="rect">
            <a:avLst/>
          </a:prstGeom>
          <a:noFill/>
          <a:ln w="9525">
            <a:noFill/>
            <a:miter lim="800000"/>
            <a:headEnd/>
            <a:tailEnd/>
          </a:ln>
        </p:spPr>
      </p:pic>
      <p:sp>
        <p:nvSpPr>
          <p:cNvPr id="68611" name="Rectangle 19"/>
          <p:cNvSpPr>
            <a:spLocks noChangeArrowheads="1"/>
          </p:cNvSpPr>
          <p:nvPr/>
        </p:nvSpPr>
        <p:spPr bwMode="auto">
          <a:xfrm>
            <a:off x="0" y="38100"/>
            <a:ext cx="9144000" cy="639763"/>
          </a:xfrm>
          <a:prstGeom prst="rect">
            <a:avLst/>
          </a:prstGeom>
          <a:noFill/>
          <a:ln w="9525">
            <a:noFill/>
            <a:miter lim="800000"/>
            <a:headEnd/>
            <a:tailEnd/>
          </a:ln>
        </p:spPr>
        <p:txBody>
          <a:bodyPr anchor="ctr"/>
          <a:lstStyle/>
          <a:p>
            <a:pPr algn="ctr" fontAlgn="base">
              <a:spcBef>
                <a:spcPct val="0"/>
              </a:spcBef>
              <a:spcAft>
                <a:spcPct val="0"/>
              </a:spcAft>
            </a:pPr>
            <a:r>
              <a:rPr lang="en-US" sz="2800" smtClean="0">
                <a:solidFill>
                  <a:srgbClr val="000000"/>
                </a:solidFill>
              </a:rPr>
              <a:t>Dynamic controlled vocabulary moderation system</a:t>
            </a:r>
          </a:p>
        </p:txBody>
      </p:sp>
      <p:sp>
        <p:nvSpPr>
          <p:cNvPr id="68612" name="Rectangle 2"/>
          <p:cNvSpPr>
            <a:spLocks noChangeArrowheads="1"/>
          </p:cNvSpPr>
          <p:nvPr/>
        </p:nvSpPr>
        <p:spPr bwMode="auto">
          <a:xfrm>
            <a:off x="76200" y="2513013"/>
            <a:ext cx="3657600" cy="3963987"/>
          </a:xfrm>
          <a:prstGeom prst="rect">
            <a:avLst/>
          </a:prstGeom>
          <a:solidFill>
            <a:srgbClr val="BAD0BA"/>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 name="Flowchart: Magnetic Disk 3"/>
          <p:cNvSpPr/>
          <p:nvPr/>
        </p:nvSpPr>
        <p:spPr>
          <a:xfrm>
            <a:off x="304800" y="4724400"/>
            <a:ext cx="1524000" cy="1447800"/>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Local ODM</a:t>
            </a:r>
          </a:p>
          <a:p>
            <a:pPr algn="ctr" fontAlgn="base">
              <a:spcBef>
                <a:spcPct val="0"/>
              </a:spcBef>
              <a:spcAft>
                <a:spcPct val="0"/>
              </a:spcAft>
              <a:defRPr/>
            </a:pPr>
            <a:r>
              <a:rPr lang="en-US">
                <a:solidFill>
                  <a:srgbClr val="000000"/>
                </a:solidFill>
              </a:rPr>
              <a:t>Database</a:t>
            </a:r>
          </a:p>
        </p:txBody>
      </p:sp>
      <p:sp>
        <p:nvSpPr>
          <p:cNvPr id="5" name="Flowchart: Magnetic Disk 4"/>
          <p:cNvSpPr/>
          <p:nvPr/>
        </p:nvSpPr>
        <p:spPr>
          <a:xfrm>
            <a:off x="6934200" y="4572000"/>
            <a:ext cx="1752600" cy="1752600"/>
          </a:xfrm>
          <a:prstGeom prst="flowChartMagneticDisk">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Master ODM Controlled Vocabulary</a:t>
            </a:r>
          </a:p>
        </p:txBody>
      </p:sp>
      <p:pic>
        <p:nvPicPr>
          <p:cNvPr id="68615"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2019300" y="723900"/>
            <a:ext cx="1562100" cy="1562100"/>
          </a:xfrm>
          <a:prstGeom prst="rect">
            <a:avLst/>
          </a:prstGeom>
          <a:noFill/>
          <a:ln w="9525">
            <a:noFill/>
            <a:miter lim="800000"/>
            <a:headEnd/>
            <a:tailEnd/>
          </a:ln>
        </p:spPr>
      </p:pic>
      <p:pic>
        <p:nvPicPr>
          <p:cNvPr id="68616" name="Picture 3"/>
          <p:cNvPicPr>
            <a:picLocks noChangeAspect="1" noChangeArrowheads="1"/>
          </p:cNvPicPr>
          <p:nvPr/>
        </p:nvPicPr>
        <p:blipFill>
          <a:blip r:embed="rId4" cstate="print"/>
          <a:srcRect/>
          <a:stretch>
            <a:fillRect/>
          </a:stretch>
        </p:blipFill>
        <p:spPr bwMode="auto">
          <a:xfrm>
            <a:off x="4467225" y="4343400"/>
            <a:ext cx="1933575" cy="1920875"/>
          </a:xfrm>
          <a:prstGeom prst="rect">
            <a:avLst/>
          </a:prstGeom>
          <a:noFill/>
          <a:ln w="9525">
            <a:noFill/>
            <a:miter lim="800000"/>
            <a:headEnd/>
            <a:tailEnd/>
          </a:ln>
        </p:spPr>
      </p:pic>
      <p:pic>
        <p:nvPicPr>
          <p:cNvPr id="68617" name="Picture 12" descr="C:\Documents and Settings\jeff\Local Settings\Temporary Internet Files\Content.IE5\ZM38QXDJ\MCj04316080000[1].png"/>
          <p:cNvPicPr>
            <a:picLocks noChangeAspect="1" noChangeArrowheads="1"/>
          </p:cNvPicPr>
          <p:nvPr/>
        </p:nvPicPr>
        <p:blipFill>
          <a:blip r:embed="rId5" cstate="print"/>
          <a:srcRect/>
          <a:stretch>
            <a:fillRect/>
          </a:stretch>
        </p:blipFill>
        <p:spPr bwMode="auto">
          <a:xfrm>
            <a:off x="6934200" y="2438400"/>
            <a:ext cx="838200" cy="838200"/>
          </a:xfrm>
          <a:prstGeom prst="rect">
            <a:avLst/>
          </a:prstGeom>
          <a:noFill/>
          <a:ln w="9525">
            <a:noFill/>
            <a:miter lim="800000"/>
            <a:headEnd/>
            <a:tailEnd/>
          </a:ln>
        </p:spPr>
      </p:pic>
      <p:pic>
        <p:nvPicPr>
          <p:cNvPr id="68618"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7848600" y="2590800"/>
            <a:ext cx="1028700" cy="1028700"/>
          </a:xfrm>
          <a:prstGeom prst="rect">
            <a:avLst/>
          </a:prstGeom>
          <a:noFill/>
          <a:ln w="9525">
            <a:noFill/>
            <a:miter lim="800000"/>
            <a:headEnd/>
            <a:tailEnd/>
          </a:ln>
        </p:spPr>
      </p:pic>
      <p:sp>
        <p:nvSpPr>
          <p:cNvPr id="68619" name="TextBox 19"/>
          <p:cNvSpPr txBox="1">
            <a:spLocks noChangeArrowheads="1"/>
          </p:cNvSpPr>
          <p:nvPr/>
        </p:nvSpPr>
        <p:spPr bwMode="auto">
          <a:xfrm>
            <a:off x="5016500" y="1543050"/>
            <a:ext cx="1455738"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Website</a:t>
            </a:r>
          </a:p>
        </p:txBody>
      </p:sp>
      <p:sp>
        <p:nvSpPr>
          <p:cNvPr id="68620" name="TextBox 20"/>
          <p:cNvSpPr txBox="1">
            <a:spLocks noChangeArrowheads="1"/>
          </p:cNvSpPr>
          <p:nvPr/>
        </p:nvSpPr>
        <p:spPr bwMode="auto">
          <a:xfrm>
            <a:off x="5562600" y="3184525"/>
            <a:ext cx="27432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Controlled</a:t>
            </a:r>
          </a:p>
          <a:p>
            <a:pPr algn="ctr" fontAlgn="base">
              <a:spcBef>
                <a:spcPct val="0"/>
              </a:spcBef>
              <a:spcAft>
                <a:spcPct val="0"/>
              </a:spcAft>
            </a:pPr>
            <a:r>
              <a:rPr lang="en-US" sz="2000" smtClean="0">
                <a:solidFill>
                  <a:srgbClr val="000000"/>
                </a:solidFill>
              </a:rPr>
              <a:t>Vocabulary Moderator</a:t>
            </a:r>
          </a:p>
        </p:txBody>
      </p:sp>
      <p:sp>
        <p:nvSpPr>
          <p:cNvPr id="68621" name="TextBox 21"/>
          <p:cNvSpPr txBox="1">
            <a:spLocks noChangeArrowheads="1"/>
          </p:cNvSpPr>
          <p:nvPr/>
        </p:nvSpPr>
        <p:spPr bwMode="auto">
          <a:xfrm>
            <a:off x="0" y="1028700"/>
            <a:ext cx="22098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Data Manager</a:t>
            </a:r>
          </a:p>
        </p:txBody>
      </p:sp>
      <p:sp>
        <p:nvSpPr>
          <p:cNvPr id="68622" name="TextBox 22"/>
          <p:cNvSpPr txBox="1">
            <a:spLocks noChangeArrowheads="1"/>
          </p:cNvSpPr>
          <p:nvPr/>
        </p:nvSpPr>
        <p:spPr bwMode="auto">
          <a:xfrm>
            <a:off x="4572000" y="4876800"/>
            <a:ext cx="1676400" cy="1190625"/>
          </a:xfrm>
          <a:prstGeom prst="rect">
            <a:avLst/>
          </a:prstGeom>
          <a:solidFill>
            <a:schemeClr val="bg1">
              <a:alpha val="63921"/>
            </a:schemeClr>
          </a:solidFill>
          <a:ln w="9525">
            <a:noFill/>
            <a:miter lim="800000"/>
            <a:headEnd/>
            <a:tailEnd/>
          </a:ln>
        </p:spPr>
        <p:txBody>
          <a:bodyPr>
            <a:spAutoFit/>
          </a:bodyPr>
          <a:lstStyle/>
          <a:p>
            <a:pPr algn="ctr" fontAlgn="base">
              <a:spcBef>
                <a:spcPct val="0"/>
              </a:spcBef>
              <a:spcAft>
                <a:spcPct val="0"/>
              </a:spcAft>
            </a:pPr>
            <a:r>
              <a:rPr lang="en-US" smtClean="0">
                <a:solidFill>
                  <a:srgbClr val="000000"/>
                </a:solidFill>
              </a:rPr>
              <a:t>ODM</a:t>
            </a:r>
          </a:p>
          <a:p>
            <a:pPr algn="ctr" fontAlgn="base">
              <a:spcBef>
                <a:spcPct val="0"/>
              </a:spcBef>
              <a:spcAft>
                <a:spcPct val="0"/>
              </a:spcAft>
            </a:pPr>
            <a:r>
              <a:rPr lang="en-US" smtClean="0">
                <a:solidFill>
                  <a:srgbClr val="000000"/>
                </a:solidFill>
              </a:rPr>
              <a:t>Controlled Vocabulary</a:t>
            </a:r>
          </a:p>
          <a:p>
            <a:pPr algn="ctr" fontAlgn="base">
              <a:spcBef>
                <a:spcPct val="0"/>
              </a:spcBef>
              <a:spcAft>
                <a:spcPct val="0"/>
              </a:spcAft>
            </a:pPr>
            <a:r>
              <a:rPr lang="en-US" smtClean="0">
                <a:solidFill>
                  <a:srgbClr val="000000"/>
                </a:solidFill>
              </a:rPr>
              <a:t>Web Services</a:t>
            </a:r>
          </a:p>
        </p:txBody>
      </p:sp>
      <p:cxnSp>
        <p:nvCxnSpPr>
          <p:cNvPr id="68623" name="Curved Connector 24"/>
          <p:cNvCxnSpPr>
            <a:cxnSpLocks noChangeShapeType="1"/>
          </p:cNvCxnSpPr>
          <p:nvPr/>
        </p:nvCxnSpPr>
        <p:spPr bwMode="auto">
          <a:xfrm>
            <a:off x="3581400" y="1504950"/>
            <a:ext cx="1219200" cy="268288"/>
          </a:xfrm>
          <a:prstGeom prst="curvedConnector3">
            <a:avLst>
              <a:gd name="adj1" fmla="val 50000"/>
            </a:avLst>
          </a:prstGeom>
          <a:noFill/>
          <a:ln w="44450" algn="ctr">
            <a:solidFill>
              <a:schemeClr val="tx1"/>
            </a:solidFill>
            <a:round/>
            <a:headEnd/>
            <a:tailEnd type="triangle" w="lg" len="lg"/>
          </a:ln>
        </p:spPr>
      </p:cxnSp>
      <p:cxnSp>
        <p:nvCxnSpPr>
          <p:cNvPr id="68624" name="Curved Connector 26"/>
          <p:cNvCxnSpPr>
            <a:cxnSpLocks noChangeShapeType="1"/>
          </p:cNvCxnSpPr>
          <p:nvPr/>
        </p:nvCxnSpPr>
        <p:spPr bwMode="auto">
          <a:xfrm>
            <a:off x="6705600" y="1773238"/>
            <a:ext cx="647700" cy="665162"/>
          </a:xfrm>
          <a:prstGeom prst="curvedConnector2">
            <a:avLst/>
          </a:prstGeom>
          <a:noFill/>
          <a:ln w="44450" algn="ctr">
            <a:solidFill>
              <a:schemeClr val="tx1"/>
            </a:solidFill>
            <a:round/>
            <a:headEnd/>
            <a:tailEnd type="triangle" w="lg" len="lg"/>
          </a:ln>
        </p:spPr>
      </p:cxnSp>
      <p:cxnSp>
        <p:nvCxnSpPr>
          <p:cNvPr id="68625" name="Shape 28"/>
          <p:cNvCxnSpPr>
            <a:cxnSpLocks noChangeShapeType="1"/>
            <a:endCxn id="5" idx="1"/>
          </p:cNvCxnSpPr>
          <p:nvPr/>
        </p:nvCxnSpPr>
        <p:spPr bwMode="auto">
          <a:xfrm rot="5400000">
            <a:off x="7616825" y="3813175"/>
            <a:ext cx="939800" cy="552450"/>
          </a:xfrm>
          <a:prstGeom prst="curvedConnector3">
            <a:avLst>
              <a:gd name="adj1" fmla="val 50676"/>
            </a:avLst>
          </a:prstGeom>
          <a:noFill/>
          <a:ln w="44450" algn="ctr">
            <a:solidFill>
              <a:schemeClr val="tx1"/>
            </a:solidFill>
            <a:round/>
            <a:headEnd/>
            <a:tailEnd type="triangle" w="lg" len="lg"/>
          </a:ln>
        </p:spPr>
      </p:cxnSp>
      <p:cxnSp>
        <p:nvCxnSpPr>
          <p:cNvPr id="68626" name="Shape 30"/>
          <p:cNvCxnSpPr>
            <a:cxnSpLocks noChangeShapeType="1"/>
            <a:stCxn id="5" idx="2"/>
          </p:cNvCxnSpPr>
          <p:nvPr/>
        </p:nvCxnSpPr>
        <p:spPr bwMode="auto">
          <a:xfrm rot="10800000">
            <a:off x="6400800" y="5303838"/>
            <a:ext cx="520700" cy="144462"/>
          </a:xfrm>
          <a:prstGeom prst="curvedConnector3">
            <a:avLst>
              <a:gd name="adj1" fmla="val 48782"/>
            </a:avLst>
          </a:prstGeom>
          <a:noFill/>
          <a:ln w="44450" algn="ctr">
            <a:solidFill>
              <a:schemeClr val="tx1"/>
            </a:solidFill>
            <a:round/>
            <a:headEnd/>
            <a:tailEnd type="triangle" w="lg" len="lg"/>
          </a:ln>
        </p:spPr>
      </p:cxnSp>
      <p:cxnSp>
        <p:nvCxnSpPr>
          <p:cNvPr id="68627" name="Curved Connector 32"/>
          <p:cNvCxnSpPr>
            <a:cxnSpLocks noChangeShapeType="1"/>
          </p:cNvCxnSpPr>
          <p:nvPr/>
        </p:nvCxnSpPr>
        <p:spPr bwMode="auto">
          <a:xfrm rot="5400000" flipH="1">
            <a:off x="4115594" y="3024981"/>
            <a:ext cx="688975" cy="1947863"/>
          </a:xfrm>
          <a:prstGeom prst="curvedConnector2">
            <a:avLst/>
          </a:prstGeom>
          <a:noFill/>
          <a:ln w="44450" algn="ctr">
            <a:solidFill>
              <a:schemeClr val="tx1"/>
            </a:solidFill>
            <a:round/>
            <a:headEnd/>
            <a:tailEnd type="triangle" w="lg" len="lg"/>
          </a:ln>
        </p:spPr>
      </p:cxnSp>
      <p:pic>
        <p:nvPicPr>
          <p:cNvPr id="68628" name="Picture 20"/>
          <p:cNvPicPr>
            <a:picLocks noChangeAspect="1" noChangeArrowheads="1"/>
          </p:cNvPicPr>
          <p:nvPr/>
        </p:nvPicPr>
        <p:blipFill>
          <a:blip r:embed="rId6" cstate="print"/>
          <a:srcRect/>
          <a:stretch>
            <a:fillRect/>
          </a:stretch>
        </p:blipFill>
        <p:spPr bwMode="auto">
          <a:xfrm>
            <a:off x="1447800" y="2781300"/>
            <a:ext cx="2038350" cy="1746250"/>
          </a:xfrm>
          <a:prstGeom prst="rect">
            <a:avLst/>
          </a:prstGeom>
          <a:noFill/>
          <a:ln w="9525">
            <a:noFill/>
            <a:miter lim="800000"/>
            <a:headEnd/>
            <a:tailEnd/>
          </a:ln>
        </p:spPr>
      </p:pic>
      <p:sp>
        <p:nvSpPr>
          <p:cNvPr id="68629" name="TextBox 20"/>
          <p:cNvSpPr txBox="1">
            <a:spLocks noChangeArrowheads="1"/>
          </p:cNvSpPr>
          <p:nvPr/>
        </p:nvSpPr>
        <p:spPr bwMode="auto">
          <a:xfrm>
            <a:off x="76200" y="3162300"/>
            <a:ext cx="12954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a:t>
            </a:r>
          </a:p>
          <a:p>
            <a:pPr algn="ctr" fontAlgn="base">
              <a:spcBef>
                <a:spcPct val="0"/>
              </a:spcBef>
              <a:spcAft>
                <a:spcPct val="0"/>
              </a:spcAft>
            </a:pPr>
            <a:r>
              <a:rPr lang="en-US" sz="2000" smtClean="0">
                <a:solidFill>
                  <a:srgbClr val="000000"/>
                </a:solidFill>
              </a:rPr>
              <a:t>Tools</a:t>
            </a:r>
          </a:p>
        </p:txBody>
      </p:sp>
      <p:cxnSp>
        <p:nvCxnSpPr>
          <p:cNvPr id="68630" name="Curved Connector 32"/>
          <p:cNvCxnSpPr>
            <a:cxnSpLocks noChangeShapeType="1"/>
          </p:cNvCxnSpPr>
          <p:nvPr/>
        </p:nvCxnSpPr>
        <p:spPr bwMode="auto">
          <a:xfrm rot="5400000">
            <a:off x="1693863" y="4675187"/>
            <a:ext cx="920750" cy="625475"/>
          </a:xfrm>
          <a:prstGeom prst="curvedConnector2">
            <a:avLst/>
          </a:prstGeom>
          <a:noFill/>
          <a:ln w="44450" algn="ctr">
            <a:solidFill>
              <a:schemeClr val="tx1"/>
            </a:solidFill>
            <a:round/>
            <a:headEnd/>
            <a:tailEnd type="triangle" w="lg" len="lg"/>
          </a:ln>
        </p:spPr>
      </p:cxnSp>
      <p:sp>
        <p:nvSpPr>
          <p:cNvPr id="68631" name="TextBox 20"/>
          <p:cNvSpPr txBox="1">
            <a:spLocks noChangeArrowheads="1"/>
          </p:cNvSpPr>
          <p:nvPr/>
        </p:nvSpPr>
        <p:spPr bwMode="auto">
          <a:xfrm>
            <a:off x="1905000" y="5486400"/>
            <a:ext cx="1676400" cy="946150"/>
          </a:xfrm>
          <a:prstGeom prst="rect">
            <a:avLst/>
          </a:prstGeom>
          <a:noFill/>
          <a:ln w="9525">
            <a:noFill/>
            <a:miter lim="800000"/>
            <a:headEnd/>
            <a:tailEnd/>
          </a:ln>
        </p:spPr>
        <p:txBody>
          <a:bodyPr>
            <a:spAutoFit/>
          </a:bodyPr>
          <a:lstStyle/>
          <a:p>
            <a:pPr algn="ctr" fontAlgn="base">
              <a:spcBef>
                <a:spcPct val="0"/>
              </a:spcBef>
              <a:spcAft>
                <a:spcPct val="0"/>
              </a:spcAft>
            </a:pPr>
            <a:r>
              <a:rPr lang="en-US" sz="2800" smtClean="0">
                <a:solidFill>
                  <a:srgbClr val="000000"/>
                </a:solidFill>
              </a:rPr>
              <a:t>Local </a:t>
            </a:r>
          </a:p>
          <a:p>
            <a:pPr algn="ctr" fontAlgn="base">
              <a:spcBef>
                <a:spcPct val="0"/>
              </a:spcBef>
              <a:spcAft>
                <a:spcPct val="0"/>
              </a:spcAft>
            </a:pPr>
            <a:r>
              <a:rPr lang="en-US" sz="2800" smtClean="0">
                <a:solidFill>
                  <a:srgbClr val="000000"/>
                </a:solidFill>
              </a:rPr>
              <a:t>Server</a:t>
            </a:r>
          </a:p>
        </p:txBody>
      </p:sp>
      <p:sp>
        <p:nvSpPr>
          <p:cNvPr id="9" name="Document"/>
          <p:cNvSpPr>
            <a:spLocks noEditPoints="1" noChangeArrowheads="1"/>
          </p:cNvSpPr>
          <p:nvPr/>
        </p:nvSpPr>
        <p:spPr bwMode="auto">
          <a:xfrm>
            <a:off x="4343400" y="3352800"/>
            <a:ext cx="685800" cy="76200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r>
              <a:rPr lang="en-US" sz="1600">
                <a:solidFill>
                  <a:srgbClr val="000000"/>
                </a:solidFill>
              </a:rPr>
              <a:t>XML</a:t>
            </a:r>
          </a:p>
        </p:txBody>
      </p:sp>
      <p:cxnSp>
        <p:nvCxnSpPr>
          <p:cNvPr id="68633" name="Curved Connector 24"/>
          <p:cNvCxnSpPr>
            <a:cxnSpLocks noChangeShapeType="1"/>
          </p:cNvCxnSpPr>
          <p:nvPr/>
        </p:nvCxnSpPr>
        <p:spPr bwMode="auto">
          <a:xfrm rot="5400000">
            <a:off x="2386013" y="2366962"/>
            <a:ext cx="495300" cy="333375"/>
          </a:xfrm>
          <a:prstGeom prst="curvedConnector3">
            <a:avLst>
              <a:gd name="adj1" fmla="val 50000"/>
            </a:avLst>
          </a:prstGeom>
          <a:noFill/>
          <a:ln w="44450" algn="ctr">
            <a:solidFill>
              <a:schemeClr val="tx1"/>
            </a:solidFill>
            <a:round/>
            <a:headEnd/>
            <a:tailEnd type="triangle" w="lg" len="lg"/>
          </a:ln>
        </p:spPr>
      </p:cxnSp>
      <p:sp>
        <p:nvSpPr>
          <p:cNvPr id="68634" name="Rectangle 26"/>
          <p:cNvSpPr>
            <a:spLocks noChangeArrowheads="1"/>
          </p:cNvSpPr>
          <p:nvPr/>
        </p:nvSpPr>
        <p:spPr bwMode="auto">
          <a:xfrm>
            <a:off x="1360488" y="6400800"/>
            <a:ext cx="5384800" cy="461963"/>
          </a:xfrm>
          <a:prstGeom prst="rect">
            <a:avLst/>
          </a:prstGeom>
          <a:noFill/>
          <a:ln w="9525" algn="ctr">
            <a:noFill/>
            <a:miter lim="800000"/>
            <a:headEnd/>
            <a:tailEnd/>
          </a:ln>
        </p:spPr>
        <p:txBody>
          <a:bodyPr wrap="none">
            <a:spAutoFit/>
          </a:bodyPr>
          <a:lstStyle/>
          <a:p>
            <a:pPr eaLnBrk="0" fontAlgn="base" hangingPunct="0">
              <a:spcBef>
                <a:spcPct val="0"/>
              </a:spcBef>
              <a:spcAft>
                <a:spcPct val="0"/>
              </a:spcAft>
            </a:pPr>
            <a:r>
              <a:rPr lang="en-US" sz="2400" smtClean="0">
                <a:solidFill>
                  <a:srgbClr val="000000"/>
                </a:solidFill>
                <a:latin typeface="Arial" pitchFamily="34" charset="0"/>
                <a:hlinkClick r:id="rId7"/>
              </a:rPr>
              <a:t>http://his.cuahsi.org/mastercvreg.html</a:t>
            </a:r>
            <a:r>
              <a:rPr lang="en-US" sz="2400" smtClean="0">
                <a:solidFill>
                  <a:srgbClr val="000000"/>
                </a:solidFill>
                <a:latin typeface="Arial" pitchFamily="34" charset="0"/>
              </a:rPr>
              <a:t> </a:t>
            </a:r>
          </a:p>
        </p:txBody>
      </p:sp>
      <p:sp>
        <p:nvSpPr>
          <p:cNvPr id="28" name="TextBox 27"/>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latin typeface="Arial" pitchFamily="34" charset="0"/>
              </a:rPr>
              <a:t>From Jeff </a:t>
            </a:r>
            <a:r>
              <a:rPr lang="en-US" dirty="0" err="1">
                <a:solidFill>
                  <a:srgbClr val="FFFFFF">
                    <a:lumMod val="50000"/>
                  </a:srgbClr>
                </a:solidFill>
                <a:latin typeface="Arial" pitchFamily="34" charset="0"/>
              </a:rPr>
              <a:t>Horsburgh</a:t>
            </a:r>
            <a:endParaRPr lang="en-US" dirty="0">
              <a:solidFill>
                <a:srgbClr val="FFFFFF">
                  <a:lumMod val="50000"/>
                </a:srgbClr>
              </a:solidFill>
              <a:latin typeface="Arial" pitchFamily="34" charset="0"/>
            </a:endParaRPr>
          </a:p>
        </p:txBody>
      </p:sp>
    </p:spTree>
    <p:extLst>
      <p:ext uri="{BB962C8B-B14F-4D97-AF65-F5344CB8AC3E}">
        <p14:creationId xmlns:p14="http://schemas.microsoft.com/office/powerpoint/2010/main" val="3918178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 y="-2598"/>
            <a:ext cx="9147464" cy="686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315199" y="1423555"/>
            <a:ext cx="1752600" cy="990600"/>
          </a:xfrm>
          <a:solidFill>
            <a:srgbClr val="FFFF00"/>
          </a:solidFill>
        </p:spPr>
        <p:txBody>
          <a:bodyPr>
            <a:noAutofit/>
          </a:bodyPr>
          <a:lstStyle/>
          <a:p>
            <a:r>
              <a:rPr lang="en-US" sz="2400" dirty="0" smtClean="0"/>
              <a:t>Thematic keyword search</a:t>
            </a:r>
            <a:endParaRPr lang="en-US" sz="2400" dirty="0"/>
          </a:p>
        </p:txBody>
      </p:sp>
      <p:sp>
        <p:nvSpPr>
          <p:cNvPr id="4" name="Oval 3"/>
          <p:cNvSpPr/>
          <p:nvPr/>
        </p:nvSpPr>
        <p:spPr>
          <a:xfrm>
            <a:off x="6705600" y="2057400"/>
            <a:ext cx="2057400"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txBox="1">
            <a:spLocks/>
          </p:cNvSpPr>
          <p:nvPr/>
        </p:nvSpPr>
        <p:spPr>
          <a:xfrm>
            <a:off x="1752600" y="1638300"/>
            <a:ext cx="2286000" cy="8382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prstClr val="black"/>
                </a:solidFill>
              </a:rPr>
              <a:t>Integration from multiple sources</a:t>
            </a:r>
            <a:endParaRPr lang="en-US" sz="2400" dirty="0">
              <a:solidFill>
                <a:prstClr val="black"/>
              </a:solidFill>
            </a:endParaRPr>
          </a:p>
        </p:txBody>
      </p:sp>
      <p:sp>
        <p:nvSpPr>
          <p:cNvPr id="9" name="Oval 8"/>
          <p:cNvSpPr/>
          <p:nvPr/>
        </p:nvSpPr>
        <p:spPr>
          <a:xfrm>
            <a:off x="152400" y="1447800"/>
            <a:ext cx="1828800"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itle 1"/>
          <p:cNvSpPr txBox="1">
            <a:spLocks/>
          </p:cNvSpPr>
          <p:nvPr/>
        </p:nvSpPr>
        <p:spPr>
          <a:xfrm>
            <a:off x="7239000" y="4114800"/>
            <a:ext cx="1808017" cy="9906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prstClr val="black"/>
                </a:solidFill>
              </a:rPr>
              <a:t>Search on space and time domain</a:t>
            </a:r>
            <a:endParaRPr lang="en-US" sz="2400" dirty="0">
              <a:solidFill>
                <a:prstClr val="black"/>
              </a:solidFill>
            </a:endParaRPr>
          </a:p>
        </p:txBody>
      </p:sp>
      <p:sp>
        <p:nvSpPr>
          <p:cNvPr id="7" name="Oval 6"/>
          <p:cNvSpPr/>
          <p:nvPr/>
        </p:nvSpPr>
        <p:spPr>
          <a:xfrm>
            <a:off x="5721926" y="4572000"/>
            <a:ext cx="3345873" cy="1905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39"/>
          <p:cNvSpPr txBox="1">
            <a:spLocks/>
          </p:cNvSpPr>
          <p:nvPr/>
        </p:nvSpPr>
        <p:spPr>
          <a:xfrm>
            <a:off x="1415143" y="0"/>
            <a:ext cx="6319158" cy="721824"/>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prstClr val="black"/>
                </a:solidFill>
              </a:rPr>
              <a:t>HydroDesktop</a:t>
            </a:r>
            <a:r>
              <a:rPr lang="en-US" sz="2800" dirty="0" smtClean="0">
                <a:solidFill>
                  <a:prstClr val="black"/>
                </a:solidFill>
              </a:rPr>
              <a:t> – Data Access and Analysis</a:t>
            </a:r>
            <a:endParaRPr lang="en-US" sz="2800" dirty="0">
              <a:solidFill>
                <a:prstClr val="black"/>
              </a:solidFill>
            </a:endParaRPr>
          </a:p>
        </p:txBody>
      </p:sp>
    </p:spTree>
    <p:extLst>
      <p:ext uri="{BB962C8B-B14F-4D97-AF65-F5344CB8AC3E}">
        <p14:creationId xmlns:p14="http://schemas.microsoft.com/office/powerpoint/2010/main" val="234418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74638"/>
            <a:ext cx="8229600" cy="944562"/>
          </a:xfrm>
        </p:spPr>
        <p:txBody>
          <a:bodyPr/>
          <a:lstStyle/>
          <a:p>
            <a:pPr eaLnBrk="1" hangingPunct="1"/>
            <a:r>
              <a:rPr lang="en-US" smtClean="0"/>
              <a:t>HydroModeler</a:t>
            </a:r>
          </a:p>
        </p:txBody>
      </p:sp>
      <p:sp>
        <p:nvSpPr>
          <p:cNvPr id="2051" name="Rectangle 5"/>
          <p:cNvSpPr>
            <a:spLocks noChangeArrowheads="1"/>
          </p:cNvSpPr>
          <p:nvPr/>
        </p:nvSpPr>
        <p:spPr bwMode="auto">
          <a:xfrm>
            <a:off x="1143000" y="1066800"/>
            <a:ext cx="70104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dirty="0" smtClean="0">
                <a:solidFill>
                  <a:prstClr val="black"/>
                </a:solidFill>
                <a:latin typeface="Arial" charset="0"/>
              </a:rPr>
              <a:t>An integrated modeling environment based on the Open Modeling Interface (</a:t>
            </a:r>
            <a:r>
              <a:rPr lang="en-US" sz="1600" dirty="0" err="1" smtClean="0">
                <a:solidFill>
                  <a:prstClr val="black"/>
                </a:solidFill>
                <a:latin typeface="Arial" charset="0"/>
              </a:rPr>
              <a:t>OpenMI</a:t>
            </a:r>
            <a:r>
              <a:rPr lang="en-US" sz="1600" dirty="0" smtClean="0">
                <a:solidFill>
                  <a:prstClr val="black"/>
                </a:solidFill>
                <a:latin typeface="Arial" charset="0"/>
              </a:rPr>
              <a:t>) standard and embedded within </a:t>
            </a:r>
            <a:r>
              <a:rPr lang="en-US" sz="1600" dirty="0" err="1" smtClean="0">
                <a:solidFill>
                  <a:prstClr val="black"/>
                </a:solidFill>
                <a:latin typeface="Arial" charset="0"/>
              </a:rPr>
              <a:t>HydroDesktop</a:t>
            </a:r>
            <a:endParaRPr lang="en-US" sz="1600" dirty="0" smtClean="0">
              <a:solidFill>
                <a:prstClr val="black"/>
              </a:solidFill>
              <a:latin typeface="Arial" charset="0"/>
            </a:endParaRPr>
          </a:p>
        </p:txBody>
      </p:sp>
      <p:sp>
        <p:nvSpPr>
          <p:cNvPr id="2" name="Rectangle 1"/>
          <p:cNvSpPr/>
          <p:nvPr/>
        </p:nvSpPr>
        <p:spPr>
          <a:xfrm>
            <a:off x="747712" y="6119336"/>
            <a:ext cx="7924800" cy="738664"/>
          </a:xfrm>
          <a:prstGeom prst="rect">
            <a:avLst/>
          </a:prstGeom>
        </p:spPr>
        <p:txBody>
          <a:bodyPr wrap="square">
            <a:spAutoFit/>
          </a:bodyPr>
          <a:lstStyle/>
          <a:p>
            <a:r>
              <a:rPr lang="en-US" sz="1400" dirty="0">
                <a:solidFill>
                  <a:prstClr val="black"/>
                </a:solidFill>
                <a:latin typeface="Arial" pitchFamily="34" charset="0"/>
                <a:cs typeface="Arial" pitchFamily="34" charset="0"/>
              </a:rPr>
              <a:t>I</a:t>
            </a:r>
            <a:r>
              <a:rPr lang="en-US" sz="1400" dirty="0" smtClean="0">
                <a:solidFill>
                  <a:prstClr val="black"/>
                </a:solidFill>
                <a:latin typeface="Arial" pitchFamily="34" charset="0"/>
                <a:cs typeface="Arial" pitchFamily="34" charset="0"/>
              </a:rPr>
              <a:t>ntegrated </a:t>
            </a:r>
            <a:r>
              <a:rPr lang="en-US" sz="1400" dirty="0">
                <a:solidFill>
                  <a:prstClr val="black"/>
                </a:solidFill>
                <a:latin typeface="Arial" pitchFamily="34" charset="0"/>
                <a:cs typeface="Arial" pitchFamily="34" charset="0"/>
              </a:rPr>
              <a:t>modeling within a Hydrologic Information System: An </a:t>
            </a:r>
            <a:r>
              <a:rPr lang="en-US" sz="1400" dirty="0" err="1">
                <a:solidFill>
                  <a:prstClr val="black"/>
                </a:solidFill>
                <a:latin typeface="Arial" pitchFamily="34" charset="0"/>
                <a:cs typeface="Arial" pitchFamily="34" charset="0"/>
              </a:rPr>
              <a:t>OpenMI</a:t>
            </a:r>
            <a:r>
              <a:rPr lang="en-US" sz="1400" dirty="0">
                <a:solidFill>
                  <a:prstClr val="black"/>
                </a:solidFill>
                <a:latin typeface="Arial" pitchFamily="34" charset="0"/>
                <a:cs typeface="Arial" pitchFamily="34" charset="0"/>
              </a:rPr>
              <a:t> based approach</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Castronova</a:t>
            </a:r>
            <a:r>
              <a:rPr lang="en-US" sz="1400" dirty="0" smtClean="0">
                <a:solidFill>
                  <a:prstClr val="black"/>
                </a:solidFill>
                <a:latin typeface="Arial" pitchFamily="34" charset="0"/>
                <a:cs typeface="Arial" pitchFamily="34" charset="0"/>
              </a:rPr>
              <a:t>, A.M., </a:t>
            </a:r>
            <a:r>
              <a:rPr lang="en-US" sz="1400" dirty="0" err="1" smtClean="0">
                <a:solidFill>
                  <a:prstClr val="black"/>
                </a:solidFill>
                <a:latin typeface="Arial" pitchFamily="34" charset="0"/>
                <a:cs typeface="Arial" pitchFamily="34" charset="0"/>
              </a:rPr>
              <a:t>Goodall</a:t>
            </a:r>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J.L., </a:t>
            </a:r>
            <a:r>
              <a:rPr lang="en-US" sz="1400" dirty="0" err="1" smtClean="0">
                <a:solidFill>
                  <a:prstClr val="black"/>
                </a:solidFill>
                <a:latin typeface="Arial" pitchFamily="34" charset="0"/>
                <a:cs typeface="Arial" pitchFamily="34" charset="0"/>
              </a:rPr>
              <a:t>Ercan</a:t>
            </a:r>
            <a:r>
              <a:rPr lang="en-US" sz="1400" dirty="0" smtClean="0">
                <a:solidFill>
                  <a:prstClr val="black"/>
                </a:solidFill>
                <a:latin typeface="Arial" pitchFamily="34" charset="0"/>
                <a:cs typeface="Arial" pitchFamily="34" charset="0"/>
              </a:rPr>
              <a:t>, M,B.  </a:t>
            </a:r>
            <a:r>
              <a:rPr lang="en-US" sz="1400" dirty="0">
                <a:solidFill>
                  <a:prstClr val="black"/>
                </a:solidFill>
                <a:latin typeface="Arial" pitchFamily="34" charset="0"/>
                <a:cs typeface="Arial" pitchFamily="34" charset="0"/>
              </a:rPr>
              <a:t>Environmental </a:t>
            </a:r>
            <a:r>
              <a:rPr lang="en-US" sz="1400" dirty="0" err="1">
                <a:solidFill>
                  <a:prstClr val="black"/>
                </a:solidFill>
                <a:latin typeface="Arial" pitchFamily="34" charset="0"/>
                <a:cs typeface="Arial" pitchFamily="34" charset="0"/>
              </a:rPr>
              <a:t>Modelling</a:t>
            </a:r>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&amp; Software, In Press. 10.1016/j.envsoft.2012.02.011</a:t>
            </a:r>
            <a:r>
              <a:rPr lang="en-US" sz="1400" dirty="0">
                <a:solidFill>
                  <a:prstClr val="black"/>
                </a:solidFill>
                <a:latin typeface="Arial" pitchFamily="34" charset="0"/>
                <a:cs typeface="Arial" pitchFamily="34" charset="0"/>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733550"/>
            <a:ext cx="701992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11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t>Service Orientation of Hydrologic Models</a:t>
            </a:r>
            <a:endParaRPr lang="en-US" sz="3200" dirty="0"/>
          </a:p>
        </p:txBody>
      </p:sp>
      <p:pic>
        <p:nvPicPr>
          <p:cNvPr id="17410" name="Picture 2" descr="C:\DOCUME~1\MAINTE~1\LOCALS~1\Temp\msohtmlclip1\01\clip_image001.png"/>
          <p:cNvPicPr>
            <a:picLocks noChangeAspect="1" noChangeArrowheads="1"/>
          </p:cNvPicPr>
          <p:nvPr/>
        </p:nvPicPr>
        <p:blipFill>
          <a:blip r:embed="rId2" cstate="print"/>
          <a:srcRect/>
          <a:stretch>
            <a:fillRect/>
          </a:stretch>
        </p:blipFill>
        <p:spPr bwMode="auto">
          <a:xfrm>
            <a:off x="5285559" y="838200"/>
            <a:ext cx="3096441" cy="3537554"/>
          </a:xfrm>
          <a:prstGeom prst="rect">
            <a:avLst/>
          </a:prstGeom>
          <a:noFill/>
        </p:spPr>
      </p:pic>
      <p:pic>
        <p:nvPicPr>
          <p:cNvPr id="17416" name="Picture 8" descr="C:\DOCUME~1\MAINTE~1\LOCALS~1\Temp\msohtmlclip1\01\clip_image001.png"/>
          <p:cNvPicPr>
            <a:picLocks noChangeAspect="1" noChangeArrowheads="1"/>
          </p:cNvPicPr>
          <p:nvPr/>
        </p:nvPicPr>
        <p:blipFill>
          <a:blip r:embed="rId3" cstate="print"/>
          <a:srcRect/>
          <a:stretch>
            <a:fillRect/>
          </a:stretch>
        </p:blipFill>
        <p:spPr bwMode="auto">
          <a:xfrm>
            <a:off x="304801" y="3798032"/>
            <a:ext cx="3962400" cy="2983767"/>
          </a:xfrm>
          <a:prstGeom prst="rect">
            <a:avLst/>
          </a:prstGeom>
          <a:noFill/>
        </p:spPr>
      </p:pic>
      <p:sp>
        <p:nvSpPr>
          <p:cNvPr id="9" name="TextBox 8"/>
          <p:cNvSpPr txBox="1"/>
          <p:nvPr/>
        </p:nvSpPr>
        <p:spPr>
          <a:xfrm>
            <a:off x="304800" y="914400"/>
            <a:ext cx="5029200" cy="954107"/>
          </a:xfrm>
          <a:prstGeom prst="rect">
            <a:avLst/>
          </a:prstGeom>
          <a:noFill/>
        </p:spPr>
        <p:txBody>
          <a:bodyPr wrap="square" rtlCol="0">
            <a:spAutoFit/>
          </a:bodyPr>
          <a:lstStyle/>
          <a:p>
            <a:r>
              <a:rPr lang="en-US" sz="1400" dirty="0" smtClean="0">
                <a:solidFill>
                  <a:prstClr val="black"/>
                </a:solidFill>
              </a:rPr>
              <a:t>A service-oriented modeling approach is needed to overcome platform dependencies, computer architecture requirements, or programming language incompatibilities that exist between models within an integrated software system. </a:t>
            </a:r>
            <a:endParaRPr lang="en-US" sz="1400" dirty="0">
              <a:solidFill>
                <a:prstClr val="black"/>
              </a:solidFill>
            </a:endParaRPr>
          </a:p>
        </p:txBody>
      </p:sp>
      <p:sp>
        <p:nvSpPr>
          <p:cNvPr id="10" name="TextBox 9"/>
          <p:cNvSpPr txBox="1"/>
          <p:nvPr/>
        </p:nvSpPr>
        <p:spPr>
          <a:xfrm>
            <a:off x="304800" y="3071336"/>
            <a:ext cx="4191000" cy="738664"/>
          </a:xfrm>
          <a:prstGeom prst="rect">
            <a:avLst/>
          </a:prstGeom>
          <a:noFill/>
        </p:spPr>
        <p:txBody>
          <a:bodyPr wrap="square" rtlCol="0">
            <a:spAutoFit/>
          </a:bodyPr>
          <a:lstStyle/>
          <a:p>
            <a:r>
              <a:rPr lang="en-US" sz="1400" b="1" dirty="0" smtClean="0">
                <a:solidFill>
                  <a:prstClr val="black"/>
                </a:solidFill>
              </a:rPr>
              <a:t>Models </a:t>
            </a:r>
            <a:r>
              <a:rPr lang="en-US" sz="1400" dirty="0" smtClean="0">
                <a:solidFill>
                  <a:prstClr val="black"/>
                </a:solidFill>
              </a:rPr>
              <a:t>are designed as web resources using the </a:t>
            </a:r>
            <a:r>
              <a:rPr lang="en-US" sz="1400" u="sng" dirty="0" err="1" smtClean="0">
                <a:solidFill>
                  <a:prstClr val="black"/>
                </a:solidFill>
              </a:rPr>
              <a:t>PyWPS</a:t>
            </a:r>
            <a:r>
              <a:rPr lang="en-US" sz="1400" u="sng" dirty="0" smtClean="0">
                <a:solidFill>
                  <a:prstClr val="black"/>
                </a:solidFill>
              </a:rPr>
              <a:t> </a:t>
            </a:r>
            <a:r>
              <a:rPr lang="en-US" sz="1400" dirty="0" smtClean="0">
                <a:solidFill>
                  <a:prstClr val="black"/>
                </a:solidFill>
              </a:rPr>
              <a:t>implementation of the </a:t>
            </a:r>
            <a:r>
              <a:rPr lang="en-US" sz="1400" u="sng" dirty="0" smtClean="0">
                <a:solidFill>
                  <a:prstClr val="black"/>
                </a:solidFill>
              </a:rPr>
              <a:t>OGC WPS </a:t>
            </a:r>
            <a:r>
              <a:rPr lang="en-US" sz="1400" dirty="0" smtClean="0">
                <a:solidFill>
                  <a:prstClr val="black"/>
                </a:solidFill>
              </a:rPr>
              <a:t>data specification on a </a:t>
            </a:r>
            <a:r>
              <a:rPr lang="en-US" sz="1400" u="sng" dirty="0" err="1" smtClean="0">
                <a:solidFill>
                  <a:prstClr val="black"/>
                </a:solidFill>
              </a:rPr>
              <a:t>RESTful</a:t>
            </a:r>
            <a:r>
              <a:rPr lang="en-US" sz="1400" dirty="0" smtClean="0">
                <a:solidFill>
                  <a:prstClr val="black"/>
                </a:solidFill>
              </a:rPr>
              <a:t> web server. </a:t>
            </a:r>
            <a:endParaRPr lang="en-US" sz="1400" dirty="0">
              <a:solidFill>
                <a:prstClr val="black"/>
              </a:solidFill>
            </a:endParaRPr>
          </a:p>
        </p:txBody>
      </p:sp>
      <p:sp>
        <p:nvSpPr>
          <p:cNvPr id="11" name="TextBox 10"/>
          <p:cNvSpPr txBox="1"/>
          <p:nvPr/>
        </p:nvSpPr>
        <p:spPr>
          <a:xfrm>
            <a:off x="5181600" y="4451954"/>
            <a:ext cx="3657600" cy="1169551"/>
          </a:xfrm>
          <a:prstGeom prst="rect">
            <a:avLst/>
          </a:prstGeom>
          <a:noFill/>
        </p:spPr>
        <p:txBody>
          <a:bodyPr wrap="square" rtlCol="0">
            <a:spAutoFit/>
          </a:bodyPr>
          <a:lstStyle/>
          <a:p>
            <a:r>
              <a:rPr lang="en-US" sz="1400" b="1" dirty="0" smtClean="0">
                <a:solidFill>
                  <a:prstClr val="black"/>
                </a:solidFill>
              </a:rPr>
              <a:t>Service </a:t>
            </a:r>
            <a:r>
              <a:rPr lang="en-US" sz="1400" dirty="0" smtClean="0">
                <a:solidFill>
                  <a:prstClr val="black"/>
                </a:solidFill>
              </a:rPr>
              <a:t>orientation involves decomposing a larger software system into independent</a:t>
            </a:r>
          </a:p>
          <a:p>
            <a:r>
              <a:rPr lang="en-US" sz="1400" dirty="0" smtClean="0">
                <a:solidFill>
                  <a:prstClr val="black"/>
                </a:solidFill>
              </a:rPr>
              <a:t>distributed components. The client-server interaction (above) is very similar to the loose integration paradigm.</a:t>
            </a:r>
            <a:endParaRPr lang="en-US" sz="1400" dirty="0">
              <a:solidFill>
                <a:prstClr val="black"/>
              </a:solidFill>
            </a:endParaRPr>
          </a:p>
        </p:txBody>
      </p:sp>
      <p:sp>
        <p:nvSpPr>
          <p:cNvPr id="13" name="TextBox 12"/>
          <p:cNvSpPr txBox="1"/>
          <p:nvPr/>
        </p:nvSpPr>
        <p:spPr>
          <a:xfrm>
            <a:off x="381000" y="2017693"/>
            <a:ext cx="4648200" cy="954107"/>
          </a:xfrm>
          <a:prstGeom prst="rect">
            <a:avLst/>
          </a:prstGeom>
          <a:noFill/>
        </p:spPr>
        <p:txBody>
          <a:bodyPr wrap="square" rtlCol="0">
            <a:spAutoFit/>
          </a:bodyPr>
          <a:lstStyle/>
          <a:p>
            <a:pPr marL="342900" indent="-342900">
              <a:buFont typeface="+mj-lt"/>
              <a:buAutoNum type="arabicPeriod"/>
            </a:pPr>
            <a:r>
              <a:rPr lang="en-US" sz="1400" dirty="0" smtClean="0">
                <a:solidFill>
                  <a:prstClr val="black"/>
                </a:solidFill>
              </a:rPr>
              <a:t> </a:t>
            </a:r>
            <a:r>
              <a:rPr lang="en-US" sz="1400" b="1" dirty="0" smtClean="0">
                <a:solidFill>
                  <a:prstClr val="black"/>
                </a:solidFill>
              </a:rPr>
              <a:t>Client Wrapper</a:t>
            </a:r>
            <a:r>
              <a:rPr lang="en-US" sz="1400" dirty="0" smtClean="0">
                <a:solidFill>
                  <a:prstClr val="black"/>
                </a:solidFill>
              </a:rPr>
              <a:t> – generic </a:t>
            </a:r>
            <a:r>
              <a:rPr lang="en-US" sz="1400" dirty="0" err="1" smtClean="0">
                <a:solidFill>
                  <a:prstClr val="black"/>
                </a:solidFill>
              </a:rPr>
              <a:t>OpenMI</a:t>
            </a:r>
            <a:r>
              <a:rPr lang="en-US" sz="1400" dirty="0" smtClean="0">
                <a:solidFill>
                  <a:prstClr val="black"/>
                </a:solidFill>
              </a:rPr>
              <a:t> component for wrapping web resources on-the-fly</a:t>
            </a:r>
          </a:p>
          <a:p>
            <a:pPr marL="342900" indent="-342900">
              <a:buFont typeface="+mj-lt"/>
              <a:buAutoNum type="arabicPeriod"/>
            </a:pPr>
            <a:endParaRPr lang="en-US" sz="1400" dirty="0" smtClean="0">
              <a:solidFill>
                <a:prstClr val="black"/>
              </a:solidFill>
            </a:endParaRPr>
          </a:p>
          <a:p>
            <a:pPr marL="342900" indent="-342900">
              <a:buFont typeface="+mj-lt"/>
              <a:buAutoNum type="arabicPeriod"/>
            </a:pPr>
            <a:r>
              <a:rPr lang="en-US" sz="1400" dirty="0" smtClean="0">
                <a:solidFill>
                  <a:prstClr val="black"/>
                </a:solidFill>
              </a:rPr>
              <a:t> </a:t>
            </a:r>
            <a:r>
              <a:rPr lang="en-US" sz="1400" b="1" dirty="0" smtClean="0">
                <a:solidFill>
                  <a:prstClr val="black"/>
                </a:solidFill>
              </a:rPr>
              <a:t>WPS Services </a:t>
            </a:r>
            <a:r>
              <a:rPr lang="en-US" sz="1400" dirty="0" smtClean="0">
                <a:solidFill>
                  <a:prstClr val="black"/>
                </a:solidFill>
              </a:rPr>
              <a:t>– models implemented as WPS resources</a:t>
            </a:r>
            <a:endParaRPr lang="en-US" sz="1400" dirty="0">
              <a:solidFill>
                <a:prstClr val="black"/>
              </a:solidFill>
            </a:endParaRPr>
          </a:p>
        </p:txBody>
      </p:sp>
      <p:sp>
        <p:nvSpPr>
          <p:cNvPr id="3" name="Rectangle 2"/>
          <p:cNvSpPr/>
          <p:nvPr/>
        </p:nvSpPr>
        <p:spPr>
          <a:xfrm>
            <a:off x="4419600" y="5780782"/>
            <a:ext cx="4800600" cy="954107"/>
          </a:xfrm>
          <a:prstGeom prst="rect">
            <a:avLst/>
          </a:prstGeom>
        </p:spPr>
        <p:txBody>
          <a:bodyPr wrap="square">
            <a:spAutoFit/>
          </a:bodyPr>
          <a:lstStyle/>
          <a:p>
            <a:r>
              <a:rPr lang="en-US" sz="1400" dirty="0" smtClean="0">
                <a:solidFill>
                  <a:prstClr val="black"/>
                </a:solidFill>
              </a:rPr>
              <a:t>Models as web services using the Open Geospatial Consortium (OGC) Web Processing Service (WPS) standard, </a:t>
            </a:r>
            <a:r>
              <a:rPr lang="en-US" sz="1400" dirty="0" err="1" smtClean="0">
                <a:solidFill>
                  <a:prstClr val="black"/>
                </a:solidFill>
              </a:rPr>
              <a:t>Castronova</a:t>
            </a:r>
            <a:r>
              <a:rPr lang="en-US" sz="1400" dirty="0" smtClean="0">
                <a:solidFill>
                  <a:prstClr val="black"/>
                </a:solidFill>
              </a:rPr>
              <a:t>, A. M., </a:t>
            </a:r>
            <a:r>
              <a:rPr lang="en-US" sz="1400" dirty="0" err="1" smtClean="0">
                <a:solidFill>
                  <a:prstClr val="black"/>
                </a:solidFill>
              </a:rPr>
              <a:t>Goodall</a:t>
            </a:r>
            <a:r>
              <a:rPr lang="en-US" sz="1400" dirty="0" smtClean="0">
                <a:solidFill>
                  <a:prstClr val="black"/>
                </a:solidFill>
              </a:rPr>
              <a:t>, J. L., </a:t>
            </a:r>
            <a:r>
              <a:rPr lang="en-US" sz="1400" dirty="0" err="1" smtClean="0">
                <a:solidFill>
                  <a:prstClr val="black"/>
                </a:solidFill>
              </a:rPr>
              <a:t>Elag</a:t>
            </a:r>
            <a:r>
              <a:rPr lang="en-US" sz="1400" dirty="0" smtClean="0">
                <a:solidFill>
                  <a:prstClr val="black"/>
                </a:solidFill>
              </a:rPr>
              <a:t>, M.M. , Environmental </a:t>
            </a:r>
            <a:r>
              <a:rPr lang="en-US" sz="1400" dirty="0" err="1" smtClean="0">
                <a:solidFill>
                  <a:prstClr val="black"/>
                </a:solidFill>
              </a:rPr>
              <a:t>Modelling</a:t>
            </a:r>
            <a:r>
              <a:rPr lang="en-US" sz="1400" dirty="0" smtClean="0">
                <a:solidFill>
                  <a:prstClr val="black"/>
                </a:solidFill>
              </a:rPr>
              <a:t> &amp; Software, </a:t>
            </a:r>
            <a:r>
              <a:rPr lang="en-US" sz="1400" smtClean="0">
                <a:solidFill>
                  <a:prstClr val="black"/>
                </a:solidFill>
              </a:rPr>
              <a:t>In Review</a:t>
            </a:r>
            <a:endParaRPr lang="en-US" sz="1400" dirty="0" smtClean="0">
              <a:solidFill>
                <a:prstClr val="black"/>
              </a:solidFill>
            </a:endParaRPr>
          </a:p>
        </p:txBody>
      </p:sp>
    </p:spTree>
    <p:extLst>
      <p:ext uri="{BB962C8B-B14F-4D97-AF65-F5344CB8AC3E}">
        <p14:creationId xmlns:p14="http://schemas.microsoft.com/office/powerpoint/2010/main" val="3784762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6" descr="http://www.r-project.org/screenshots/RAqua-scrshot1.jpg"/>
          <p:cNvPicPr>
            <a:picLocks noChangeAspect="1" noChangeArrowheads="1"/>
          </p:cNvPicPr>
          <p:nvPr/>
        </p:nvPicPr>
        <p:blipFill>
          <a:blip r:embed="rId2" cstate="print"/>
          <a:srcRect t="2576"/>
          <a:stretch>
            <a:fillRect/>
          </a:stretch>
        </p:blipFill>
        <p:spPr bwMode="auto">
          <a:xfrm>
            <a:off x="0" y="914400"/>
            <a:ext cx="9144000" cy="5943600"/>
          </a:xfrm>
          <a:prstGeom prst="rect">
            <a:avLst/>
          </a:prstGeom>
          <a:noFill/>
        </p:spPr>
      </p:pic>
      <p:sp>
        <p:nvSpPr>
          <p:cNvPr id="3" name="Title 1"/>
          <p:cNvSpPr txBox="1">
            <a:spLocks/>
          </p:cNvSpPr>
          <p:nvPr/>
        </p:nvSpPr>
        <p:spPr>
          <a:xfrm>
            <a:off x="457200" y="152400"/>
            <a:ext cx="8229600" cy="563562"/>
          </a:xfrm>
          <a:prstGeom prst="rect">
            <a:avLst/>
          </a:prstGeom>
        </p:spPr>
        <p:txBody>
          <a:bodyPr vert="horz" lIns="91440" tIns="45720" rIns="91440" bIns="45720" rtlCol="0" anchor="ctr">
            <a:normAutofit fontScale="82500" lnSpcReduction="20000"/>
          </a:bodyPr>
          <a:lstStyle/>
          <a:p>
            <a:pPr algn="ctr">
              <a:spcBef>
                <a:spcPct val="0"/>
              </a:spcBef>
              <a:defRPr/>
            </a:pPr>
            <a:r>
              <a:rPr lang="en-US" sz="4400" dirty="0" smtClean="0">
                <a:solidFill>
                  <a:prstClr val="black"/>
                </a:solidFill>
              </a:rPr>
              <a:t>Integration with “R” Statistics Package</a:t>
            </a:r>
            <a:endParaRPr lang="en-US" sz="4400" dirty="0">
              <a:solidFill>
                <a:prstClr val="black"/>
              </a:solidFill>
            </a:endParaRPr>
          </a:p>
        </p:txBody>
      </p:sp>
      <p:pic>
        <p:nvPicPr>
          <p:cNvPr id="88068" name="Picture 4" descr="R logo"/>
          <p:cNvPicPr>
            <a:picLocks noChangeAspect="1" noChangeArrowheads="1"/>
          </p:cNvPicPr>
          <p:nvPr/>
        </p:nvPicPr>
        <p:blipFill>
          <a:blip r:embed="rId3" cstate="print"/>
          <a:srcRect/>
          <a:stretch>
            <a:fillRect/>
          </a:stretch>
        </p:blipFill>
        <p:spPr bwMode="auto">
          <a:xfrm>
            <a:off x="0" y="0"/>
            <a:ext cx="952500" cy="723900"/>
          </a:xfrm>
          <a:prstGeom prst="rect">
            <a:avLst/>
          </a:prstGeom>
          <a:noFill/>
        </p:spPr>
      </p:pic>
    </p:spTree>
    <p:extLst>
      <p:ext uri="{BB962C8B-B14F-4D97-AF65-F5344CB8AC3E}">
        <p14:creationId xmlns:p14="http://schemas.microsoft.com/office/powerpoint/2010/main" val="261150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8" y="0"/>
            <a:ext cx="8229600" cy="1143000"/>
          </a:xfrm>
        </p:spPr>
        <p:txBody>
          <a:bodyPr>
            <a:noAutofit/>
          </a:bodyPr>
          <a:lstStyle/>
          <a:p>
            <a:r>
              <a:rPr lang="en-US" sz="3200" dirty="0" smtClean="0"/>
              <a:t> A growing collection of </a:t>
            </a:r>
            <a:r>
              <a:rPr lang="en-US" sz="3200" dirty="0" err="1" smtClean="0"/>
              <a:t>HydroServers</a:t>
            </a:r>
            <a:r>
              <a:rPr lang="en-US" sz="3200" dirty="0" smtClean="0"/>
              <a:t> and community of users</a:t>
            </a:r>
            <a:endParaRPr lang="en-US" sz="3200" dirty="0"/>
          </a:p>
        </p:txBody>
      </p:sp>
      <p:grpSp>
        <p:nvGrpSpPr>
          <p:cNvPr id="10" name="Group 9"/>
          <p:cNvGrpSpPr/>
          <p:nvPr/>
        </p:nvGrpSpPr>
        <p:grpSpPr>
          <a:xfrm>
            <a:off x="3343695" y="1282889"/>
            <a:ext cx="5800306" cy="4951282"/>
            <a:chOff x="1181787" y="0"/>
            <a:chExt cx="8059502" cy="6879793"/>
          </a:xfrm>
        </p:grpSpPr>
        <p:pic>
          <p:nvPicPr>
            <p:cNvPr id="7" name="Picture 2"/>
            <p:cNvPicPr>
              <a:picLocks noChangeAspect="1" noChangeArrowheads="1"/>
            </p:cNvPicPr>
            <p:nvPr/>
          </p:nvPicPr>
          <p:blipFill>
            <a:blip r:embed="rId2" cstate="print"/>
            <a:srcRect/>
            <a:stretch>
              <a:fillRect/>
            </a:stretch>
          </p:blipFill>
          <p:spPr bwMode="auto">
            <a:xfrm>
              <a:off x="5561987" y="1251394"/>
              <a:ext cx="3657180" cy="3026920"/>
            </a:xfrm>
            <a:prstGeom prst="rect">
              <a:avLst/>
            </a:prstGeom>
            <a:noFill/>
            <a:ln w="9525">
              <a:noFill/>
              <a:miter lim="800000"/>
              <a:headEnd/>
              <a:tailEnd/>
            </a:ln>
          </p:spPr>
        </p:pic>
        <p:sp>
          <p:nvSpPr>
            <p:cNvPr id="5" name="Title 12"/>
            <p:cNvSpPr txBox="1">
              <a:spLocks/>
            </p:cNvSpPr>
            <p:nvPr/>
          </p:nvSpPr>
          <p:spPr>
            <a:xfrm>
              <a:off x="1181787" y="0"/>
              <a:ext cx="8059502" cy="853360"/>
            </a:xfrm>
            <a:prstGeom prst="rect">
              <a:avLst/>
            </a:prstGeom>
          </p:spPr>
          <p:txBody>
            <a:bodyPr vert="horz" lIns="91440" tIns="45720" rIns="91440" bIns="45720" rtlCol="0" anchor="ctr">
              <a:noAutofit/>
            </a:bodyPr>
            <a:lstStyle/>
            <a:p>
              <a:pPr algn="ctr">
                <a:spcBef>
                  <a:spcPct val="0"/>
                </a:spcBef>
                <a:defRPr/>
              </a:pPr>
              <a:r>
                <a:rPr lang="en-US" sz="2000" dirty="0" smtClean="0">
                  <a:solidFill>
                    <a:prstClr val="black"/>
                  </a:solidFill>
                </a:rPr>
                <a:t>Dry Creek Experimental Watershed (DCEW) </a:t>
              </a:r>
              <a:br>
                <a:rPr lang="en-US" sz="2000" dirty="0" smtClean="0">
                  <a:solidFill>
                    <a:prstClr val="black"/>
                  </a:solidFill>
                </a:rPr>
              </a:br>
              <a:r>
                <a:rPr lang="en-US" sz="1600" dirty="0" smtClean="0">
                  <a:solidFill>
                    <a:prstClr val="black"/>
                  </a:solidFill>
                </a:rPr>
                <a:t>(28 km</a:t>
              </a:r>
              <a:r>
                <a:rPr lang="en-US" sz="1600" baseline="30000" dirty="0" smtClean="0">
                  <a:solidFill>
                    <a:prstClr val="black"/>
                  </a:solidFill>
                </a:rPr>
                <a:t>2</a:t>
              </a:r>
              <a:r>
                <a:rPr lang="en-US" sz="1600" dirty="0" smtClean="0">
                  <a:solidFill>
                    <a:prstClr val="black"/>
                  </a:solidFill>
                </a:rPr>
                <a:t> semi-arid steep topography, Boise Front)</a:t>
              </a:r>
              <a:endParaRPr lang="en-US" sz="2000" dirty="0">
                <a:solidFill>
                  <a:prstClr val="black"/>
                </a:solidFill>
              </a:endParaRPr>
            </a:p>
          </p:txBody>
        </p:sp>
        <p:pic>
          <p:nvPicPr>
            <p:cNvPr id="6" name="Picture 5" descr="studyAreaF2.tif"/>
            <p:cNvPicPr>
              <a:picLocks noChangeAspect="1"/>
            </p:cNvPicPr>
            <p:nvPr/>
          </p:nvPicPr>
          <p:blipFill>
            <a:blip r:embed="rId3" cstate="print"/>
            <a:stretch>
              <a:fillRect/>
            </a:stretch>
          </p:blipFill>
          <p:spPr>
            <a:xfrm>
              <a:off x="1270587" y="1080030"/>
              <a:ext cx="5229878" cy="5365138"/>
            </a:xfrm>
            <a:prstGeom prst="rect">
              <a:avLst/>
            </a:prstGeom>
          </p:spPr>
        </p:pic>
        <p:sp>
          <p:nvSpPr>
            <p:cNvPr id="8" name="TextBox 7"/>
            <p:cNvSpPr txBox="1"/>
            <p:nvPr/>
          </p:nvSpPr>
          <p:spPr>
            <a:xfrm>
              <a:off x="6491579" y="4356630"/>
              <a:ext cx="2706901" cy="2523163"/>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rPr>
                <a:t>68 Sites</a:t>
              </a:r>
            </a:p>
            <a:p>
              <a:pPr fontAlgn="base">
                <a:spcBef>
                  <a:spcPct val="0"/>
                </a:spcBef>
                <a:spcAft>
                  <a:spcPct val="0"/>
                </a:spcAft>
              </a:pPr>
              <a:r>
                <a:rPr lang="en-US" sz="1600" dirty="0" smtClean="0">
                  <a:solidFill>
                    <a:prstClr val="black"/>
                  </a:solidFill>
                  <a:latin typeface="Arial" charset="0"/>
                </a:rPr>
                <a:t>24 Variables</a:t>
              </a:r>
            </a:p>
            <a:p>
              <a:pPr fontAlgn="base">
                <a:spcBef>
                  <a:spcPct val="0"/>
                </a:spcBef>
                <a:spcAft>
                  <a:spcPct val="0"/>
                </a:spcAft>
              </a:pPr>
              <a:r>
                <a:rPr lang="en-US" sz="1600" dirty="0" smtClean="0">
                  <a:solidFill>
                    <a:prstClr val="black"/>
                  </a:solidFill>
                  <a:latin typeface="Arial" charset="0"/>
                </a:rPr>
                <a:t>4,700,000+ values</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smtClean="0">
                  <a:solidFill>
                    <a:prstClr val="black"/>
                  </a:solidFill>
                  <a:latin typeface="Arial" charset="0"/>
                </a:rPr>
                <a:t>Published by Jim McNamara, Boise State University</a:t>
              </a:r>
              <a:endParaRPr lang="en-US" sz="1600" dirty="0">
                <a:solidFill>
                  <a:prstClr val="black"/>
                </a:solidFill>
                <a:latin typeface="Arial" charset="0"/>
              </a:endParaRPr>
            </a:p>
          </p:txBody>
        </p:sp>
      </p:grpSp>
      <p:sp>
        <p:nvSpPr>
          <p:cNvPr id="3" name="Content Placeholder 2"/>
          <p:cNvSpPr>
            <a:spLocks noGrp="1"/>
          </p:cNvSpPr>
          <p:nvPr>
            <p:ph sz="half" idx="1"/>
          </p:nvPr>
        </p:nvSpPr>
        <p:spPr>
          <a:xfrm>
            <a:off x="239062" y="1108882"/>
            <a:ext cx="3350525" cy="5749118"/>
          </a:xfrm>
        </p:spPr>
        <p:txBody>
          <a:bodyPr>
            <a:noAutofit/>
          </a:bodyPr>
          <a:lstStyle/>
          <a:p>
            <a:r>
              <a:rPr lang="en-US" sz="2000" dirty="0" smtClean="0"/>
              <a:t>University of Maryland, Baltimore County</a:t>
            </a:r>
          </a:p>
          <a:p>
            <a:r>
              <a:rPr lang="en-US" sz="2000" dirty="0" smtClean="0"/>
              <a:t>Montana State University</a:t>
            </a:r>
          </a:p>
          <a:p>
            <a:r>
              <a:rPr lang="en-US" sz="2000" dirty="0" smtClean="0"/>
              <a:t>University of Texas at Austin</a:t>
            </a:r>
          </a:p>
          <a:p>
            <a:r>
              <a:rPr lang="en-US" sz="2000" dirty="0" smtClean="0"/>
              <a:t>University of Iowa</a:t>
            </a:r>
          </a:p>
          <a:p>
            <a:r>
              <a:rPr lang="en-US" sz="2000" dirty="0" smtClean="0"/>
              <a:t>Utah State University</a:t>
            </a:r>
          </a:p>
          <a:p>
            <a:r>
              <a:rPr lang="en-US" sz="2000" dirty="0" smtClean="0"/>
              <a:t>University of Florida</a:t>
            </a:r>
          </a:p>
          <a:p>
            <a:r>
              <a:rPr lang="en-US" sz="2000" dirty="0" smtClean="0"/>
              <a:t>University of New Mexico</a:t>
            </a:r>
          </a:p>
          <a:p>
            <a:r>
              <a:rPr lang="en-US" sz="2000" dirty="0" smtClean="0"/>
              <a:t>University of Idaho</a:t>
            </a:r>
          </a:p>
          <a:p>
            <a:r>
              <a:rPr lang="en-US" sz="2000" dirty="0" smtClean="0"/>
              <a:t>Boise State University</a:t>
            </a:r>
          </a:p>
          <a:p>
            <a:r>
              <a:rPr lang="en-US" sz="2000" dirty="0" smtClean="0"/>
              <a:t>University of Texas at Arlington</a:t>
            </a:r>
          </a:p>
          <a:p>
            <a:r>
              <a:rPr lang="en-US" sz="2000" dirty="0" smtClean="0"/>
              <a:t>University of California, San Diego</a:t>
            </a:r>
          </a:p>
          <a:p>
            <a:r>
              <a:rPr lang="en-US" sz="2000" dirty="0" smtClean="0"/>
              <a:t>Idaho State University</a:t>
            </a:r>
          </a:p>
          <a:p>
            <a:endParaRPr lang="en-US" sz="2000" dirty="0" smtClean="0"/>
          </a:p>
          <a:p>
            <a:endParaRPr lang="en-US" sz="2000" dirty="0"/>
          </a:p>
        </p:txBody>
      </p:sp>
    </p:spTree>
    <p:extLst>
      <p:ext uri="{BB962C8B-B14F-4D97-AF65-F5344CB8AC3E}">
        <p14:creationId xmlns:p14="http://schemas.microsoft.com/office/powerpoint/2010/main" val="3878477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924800" cy="54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smtClean="0"/>
              <a:t>Open Development Model</a:t>
            </a:r>
            <a:endParaRPr lang="en-US" dirty="0"/>
          </a:p>
        </p:txBody>
      </p:sp>
      <p:sp>
        <p:nvSpPr>
          <p:cNvPr id="3" name="Content Placeholder 2"/>
          <p:cNvSpPr>
            <a:spLocks noGrp="1"/>
          </p:cNvSpPr>
          <p:nvPr>
            <p:ph idx="1"/>
          </p:nvPr>
        </p:nvSpPr>
        <p:spPr>
          <a:xfrm>
            <a:off x="685800" y="3820887"/>
            <a:ext cx="5715000" cy="2667000"/>
          </a:xfrm>
          <a:solidFill>
            <a:schemeClr val="bg1"/>
          </a:solidFill>
        </p:spPr>
        <p:txBody>
          <a:bodyPr/>
          <a:lstStyle/>
          <a:p>
            <a:r>
              <a:rPr lang="en-US" sz="2800" dirty="0">
                <a:hlinkClick r:id="rId3"/>
              </a:rPr>
              <a:t>http://</a:t>
            </a:r>
            <a:r>
              <a:rPr lang="en-US" sz="2800" dirty="0" smtClean="0">
                <a:hlinkClick r:id="rId3"/>
              </a:rPr>
              <a:t>hydrodesktop.codeplex.com</a:t>
            </a:r>
            <a:r>
              <a:rPr lang="en-US" sz="2800" dirty="0" smtClean="0"/>
              <a:t>  </a:t>
            </a:r>
            <a:r>
              <a:rPr lang="en-US" sz="2800" dirty="0"/>
              <a:t/>
            </a:r>
            <a:br>
              <a:rPr lang="en-US" sz="2800" dirty="0"/>
            </a:br>
            <a:endParaRPr lang="en-US" sz="2800" dirty="0"/>
          </a:p>
          <a:p>
            <a:r>
              <a:rPr lang="en-US" sz="2800" dirty="0" smtClean="0">
                <a:hlinkClick r:id="rId4"/>
              </a:rPr>
              <a:t>http</a:t>
            </a:r>
            <a:r>
              <a:rPr lang="en-US" sz="2800" dirty="0">
                <a:hlinkClick r:id="rId4"/>
              </a:rPr>
              <a:t>://</a:t>
            </a:r>
            <a:r>
              <a:rPr lang="en-US" sz="2800" dirty="0" smtClean="0">
                <a:hlinkClick r:id="rId4"/>
              </a:rPr>
              <a:t>hydroserver.codeplex.com</a:t>
            </a:r>
            <a:r>
              <a:rPr lang="en-US" sz="2800" dirty="0" smtClean="0"/>
              <a:t> </a:t>
            </a:r>
          </a:p>
          <a:p>
            <a:endParaRPr lang="en-US" sz="2800" dirty="0"/>
          </a:p>
          <a:p>
            <a:r>
              <a:rPr lang="en-US" sz="2800" dirty="0">
                <a:hlinkClick r:id="rId5"/>
              </a:rPr>
              <a:t>http</a:t>
            </a:r>
            <a:r>
              <a:rPr lang="en-US" sz="2800" dirty="0" smtClean="0">
                <a:hlinkClick r:id="rId5"/>
              </a:rPr>
              <a:t>://hydrocatalog.codeplex.com</a:t>
            </a:r>
            <a:r>
              <a:rPr lang="en-US" sz="2800" dirty="0" smtClean="0"/>
              <a:t> </a:t>
            </a:r>
            <a:endParaRPr lang="en-US" sz="2800" dirty="0"/>
          </a:p>
        </p:txBody>
      </p:sp>
    </p:spTree>
    <p:extLst>
      <p:ext uri="{BB962C8B-B14F-4D97-AF65-F5344CB8AC3E}">
        <p14:creationId xmlns:p14="http://schemas.microsoft.com/office/powerpoint/2010/main" val="132956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General aspects of the approach</a:t>
            </a:r>
            <a:endParaRPr lang="en-US" dirty="0"/>
          </a:p>
        </p:txBody>
      </p:sp>
      <p:sp>
        <p:nvSpPr>
          <p:cNvPr id="3" name="Content Placeholder 2"/>
          <p:cNvSpPr>
            <a:spLocks noGrp="1"/>
          </p:cNvSpPr>
          <p:nvPr>
            <p:ph idx="1"/>
          </p:nvPr>
        </p:nvSpPr>
        <p:spPr>
          <a:xfrm>
            <a:off x="76200" y="1600204"/>
            <a:ext cx="3962400" cy="4525963"/>
          </a:xfrm>
        </p:spPr>
        <p:txBody>
          <a:bodyPr>
            <a:normAutofit fontScale="70000" lnSpcReduction="20000"/>
          </a:bodyPr>
          <a:lstStyle/>
          <a:p>
            <a:r>
              <a:rPr lang="en-US" dirty="0" smtClean="0">
                <a:solidFill>
                  <a:srgbClr val="FF0000"/>
                </a:solidFill>
              </a:rPr>
              <a:t>Storage</a:t>
            </a:r>
            <a:r>
              <a:rPr lang="en-US" dirty="0" smtClean="0"/>
              <a:t> in a community data model</a:t>
            </a:r>
          </a:p>
          <a:p>
            <a:r>
              <a:rPr lang="en-US" dirty="0" smtClean="0">
                <a:solidFill>
                  <a:srgbClr val="FF0000"/>
                </a:solidFill>
              </a:rPr>
              <a:t>Publication</a:t>
            </a:r>
            <a:r>
              <a:rPr lang="en-US" dirty="0" smtClean="0"/>
              <a:t> from a server</a:t>
            </a:r>
          </a:p>
          <a:p>
            <a:r>
              <a:rPr lang="en-US" dirty="0" smtClean="0"/>
              <a:t>Data </a:t>
            </a:r>
            <a:r>
              <a:rPr lang="en-US" dirty="0" smtClean="0">
                <a:solidFill>
                  <a:srgbClr val="FF0000"/>
                </a:solidFill>
              </a:rPr>
              <a:t>access</a:t>
            </a:r>
            <a:r>
              <a:rPr lang="en-US" dirty="0" smtClean="0"/>
              <a:t> through internet-based services using consistent language and format</a:t>
            </a:r>
          </a:p>
          <a:p>
            <a:r>
              <a:rPr lang="en-US" dirty="0" smtClean="0"/>
              <a:t>Tools for </a:t>
            </a:r>
            <a:r>
              <a:rPr lang="en-US" dirty="0" smtClean="0">
                <a:solidFill>
                  <a:srgbClr val="FF0000"/>
                </a:solidFill>
              </a:rPr>
              <a:t>access and analysis</a:t>
            </a:r>
          </a:p>
          <a:p>
            <a:r>
              <a:rPr lang="en-US" dirty="0" smtClean="0">
                <a:solidFill>
                  <a:srgbClr val="FF0000"/>
                </a:solidFill>
              </a:rPr>
              <a:t>Discovery</a:t>
            </a:r>
            <a:r>
              <a:rPr lang="en-US" dirty="0" smtClean="0"/>
              <a:t> through thematic and geographic search functionality</a:t>
            </a:r>
          </a:p>
          <a:p>
            <a:r>
              <a:rPr lang="en-US" dirty="0" smtClean="0">
                <a:solidFill>
                  <a:srgbClr val="FF0000"/>
                </a:solidFill>
              </a:rPr>
              <a:t>Integrated modeling and analysis </a:t>
            </a:r>
            <a:r>
              <a:rPr lang="en-US" dirty="0" smtClean="0"/>
              <a:t>combining information from multiple sources</a:t>
            </a:r>
            <a:endParaRPr lang="en-US" dirty="0"/>
          </a:p>
        </p:txBody>
      </p:sp>
      <p:grpSp>
        <p:nvGrpSpPr>
          <p:cNvPr id="4" name="Group 3"/>
          <p:cNvGrpSpPr/>
          <p:nvPr/>
        </p:nvGrpSpPr>
        <p:grpSpPr>
          <a:xfrm>
            <a:off x="3952164" y="1673464"/>
            <a:ext cx="5115636" cy="4078810"/>
            <a:chOff x="715169" y="1758112"/>
            <a:chExt cx="8036711" cy="4180048"/>
          </a:xfrm>
        </p:grpSpPr>
        <p:sp>
          <p:nvSpPr>
            <p:cNvPr id="5" name="Rectangle 4"/>
            <p:cNvSpPr/>
            <p:nvPr/>
          </p:nvSpPr>
          <p:spPr bwMode="auto">
            <a:xfrm>
              <a:off x="3294859" y="1758112"/>
              <a:ext cx="2618688" cy="862013"/>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sz="1400" kern="0" dirty="0" smtClean="0">
                  <a:solidFill>
                    <a:sysClr val="window" lastClr="FFFFFF"/>
                  </a:solidFill>
                </a:rPr>
                <a:t>Discovery </a:t>
              </a:r>
              <a:r>
                <a:rPr lang="en-US" sz="1400" kern="0" dirty="0">
                  <a:solidFill>
                    <a:sysClr val="window" lastClr="FFFFFF"/>
                  </a:solidFill>
                </a:rPr>
                <a:t>and </a:t>
              </a:r>
              <a:r>
                <a:rPr lang="en-US" sz="1400" kern="0" dirty="0" smtClean="0">
                  <a:solidFill>
                    <a:sysClr val="window" lastClr="FFFFFF"/>
                  </a:solidFill>
                </a:rPr>
                <a:t>Integration</a:t>
              </a:r>
              <a:endParaRPr lang="en-US" sz="1400" kern="0" dirty="0">
                <a:solidFill>
                  <a:sysClr val="window" lastClr="FFFFFF"/>
                </a:solidFill>
              </a:endParaRPr>
            </a:p>
          </p:txBody>
        </p:sp>
        <p:cxnSp>
          <p:nvCxnSpPr>
            <p:cNvPr id="6" name="Straight Arrow Connector 63"/>
            <p:cNvCxnSpPr>
              <a:cxnSpLocks noChangeShapeType="1"/>
              <a:stCxn id="21" idx="0"/>
              <a:endCxn id="5" idx="2"/>
            </p:cNvCxnSpPr>
            <p:nvPr/>
          </p:nvCxnSpPr>
          <p:spPr bwMode="auto">
            <a:xfrm flipV="1">
              <a:off x="1906786" y="2620125"/>
              <a:ext cx="2697418" cy="1726888"/>
            </a:xfrm>
            <a:prstGeom prst="straightConnector1">
              <a:avLst/>
            </a:prstGeom>
            <a:noFill/>
            <a:ln w="57150" algn="ctr">
              <a:solidFill>
                <a:srgbClr val="4A7EBB"/>
              </a:solidFill>
              <a:round/>
              <a:headEnd/>
              <a:tailEnd type="arrow" w="med" len="med"/>
            </a:ln>
          </p:spPr>
        </p:cxnSp>
        <p:cxnSp>
          <p:nvCxnSpPr>
            <p:cNvPr id="7" name="Straight Arrow Connector 64"/>
            <p:cNvCxnSpPr>
              <a:cxnSpLocks noChangeShapeType="1"/>
              <a:stCxn id="5" idx="2"/>
              <a:endCxn id="23" idx="0"/>
            </p:cNvCxnSpPr>
            <p:nvPr/>
          </p:nvCxnSpPr>
          <p:spPr bwMode="auto">
            <a:xfrm>
              <a:off x="4604204" y="2620125"/>
              <a:ext cx="2976502" cy="1726888"/>
            </a:xfrm>
            <a:prstGeom prst="straightConnector1">
              <a:avLst/>
            </a:prstGeom>
            <a:noFill/>
            <a:ln w="57150" algn="ctr">
              <a:solidFill>
                <a:srgbClr val="4A7EBB"/>
              </a:solidFill>
              <a:round/>
              <a:headEnd/>
              <a:tailEnd type="arrow" w="med" len="med"/>
            </a:ln>
          </p:spPr>
        </p:cxnSp>
        <p:cxnSp>
          <p:nvCxnSpPr>
            <p:cNvPr id="8" name="Straight Arrow Connector 65"/>
            <p:cNvCxnSpPr>
              <a:cxnSpLocks noChangeShapeType="1"/>
            </p:cNvCxnSpPr>
            <p:nvPr/>
          </p:nvCxnSpPr>
          <p:spPr bwMode="auto">
            <a:xfrm flipV="1">
              <a:off x="2791621" y="4789132"/>
              <a:ext cx="3602037" cy="6350"/>
            </a:xfrm>
            <a:prstGeom prst="straightConnector1">
              <a:avLst/>
            </a:prstGeom>
            <a:noFill/>
            <a:ln w="57150" algn="ctr">
              <a:solidFill>
                <a:srgbClr val="4A7EBB"/>
              </a:solidFill>
              <a:round/>
              <a:headEnd/>
              <a:tailEnd type="arrow" w="med" len="med"/>
            </a:ln>
          </p:spPr>
        </p:cxnSp>
        <p:sp>
          <p:nvSpPr>
            <p:cNvPr id="9" name="TextBox 15"/>
            <p:cNvSpPr txBox="1">
              <a:spLocks noChangeArrowheads="1"/>
            </p:cNvSpPr>
            <p:nvPr/>
          </p:nvSpPr>
          <p:spPr bwMode="auto">
            <a:xfrm>
              <a:off x="3369490" y="4770393"/>
              <a:ext cx="2079840" cy="346957"/>
            </a:xfrm>
            <a:prstGeom prst="rect">
              <a:avLst/>
            </a:prstGeom>
            <a:noFill/>
            <a:ln w="9525">
              <a:noFill/>
              <a:miter lim="800000"/>
              <a:headEnd/>
              <a:tailEnd/>
            </a:ln>
          </p:spPr>
          <p:txBody>
            <a:bodyPr wrap="none">
              <a:spAutoFit/>
            </a:bodyPr>
            <a:lstStyle/>
            <a:p>
              <a:pPr algn="ctr"/>
              <a:r>
                <a:rPr lang="en-US" sz="1600" b="1" dirty="0">
                  <a:solidFill>
                    <a:srgbClr val="000000"/>
                  </a:solidFill>
                </a:rPr>
                <a:t>Data Services</a:t>
              </a:r>
            </a:p>
          </p:txBody>
        </p:sp>
        <p:sp>
          <p:nvSpPr>
            <p:cNvPr id="10" name="TextBox 13"/>
            <p:cNvSpPr txBox="1">
              <a:spLocks noChangeArrowheads="1"/>
            </p:cNvSpPr>
            <p:nvPr/>
          </p:nvSpPr>
          <p:spPr bwMode="auto">
            <a:xfrm>
              <a:off x="3560064" y="1758112"/>
              <a:ext cx="1828799" cy="315416"/>
            </a:xfrm>
            <a:prstGeom prst="rect">
              <a:avLst/>
            </a:prstGeom>
            <a:noFill/>
            <a:ln w="9525">
              <a:noFill/>
              <a:miter lim="800000"/>
              <a:headEnd/>
              <a:tailEnd/>
            </a:ln>
          </p:spPr>
          <p:txBody>
            <a:bodyPr wrap="square">
              <a:spAutoFit/>
            </a:bodyPr>
            <a:lstStyle/>
            <a:p>
              <a:pPr algn="ctr">
                <a:defRPr/>
              </a:pPr>
              <a:r>
                <a:rPr lang="en-US" sz="1400" b="1" kern="0" dirty="0" smtClean="0">
                  <a:solidFill>
                    <a:srgbClr val="FFFF00"/>
                  </a:solidFill>
                  <a:latin typeface="Arial" pitchFamily="34" charset="0"/>
                </a:rPr>
                <a:t>Catalog</a:t>
              </a:r>
              <a:endParaRPr lang="en-US" sz="1400" b="1" kern="0" dirty="0">
                <a:solidFill>
                  <a:srgbClr val="FFFF00"/>
                </a:solidFill>
                <a:latin typeface="Arial" pitchFamily="34" charset="0"/>
              </a:endParaRPr>
            </a:p>
          </p:txBody>
        </p:sp>
        <p:grpSp>
          <p:nvGrpSpPr>
            <p:cNvPr id="11" name="Group 10"/>
            <p:cNvGrpSpPr/>
            <p:nvPr/>
          </p:nvGrpSpPr>
          <p:grpSpPr>
            <a:xfrm>
              <a:off x="6393658" y="4347013"/>
              <a:ext cx="2358222" cy="873125"/>
              <a:chOff x="6393658" y="4722593"/>
              <a:chExt cx="2358222" cy="873125"/>
            </a:xfrm>
          </p:grpSpPr>
          <p:sp>
            <p:nvSpPr>
              <p:cNvPr id="22" name="Rectangle 21"/>
              <p:cNvSpPr/>
              <p:nvPr/>
            </p:nvSpPr>
            <p:spPr bwMode="auto">
              <a:xfrm>
                <a:off x="6393658" y="4733705"/>
                <a:ext cx="2358222" cy="862013"/>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sz="1400" kern="0" dirty="0" smtClean="0">
                    <a:solidFill>
                      <a:sysClr val="window" lastClr="FFFFFF"/>
                    </a:solidFill>
                  </a:rPr>
                  <a:t>Synthesis </a:t>
                </a:r>
                <a:r>
                  <a:rPr lang="en-US" sz="1400" kern="0" dirty="0">
                    <a:solidFill>
                      <a:sysClr val="window" lastClr="FFFFFF"/>
                    </a:solidFill>
                  </a:rPr>
                  <a:t>and </a:t>
                </a:r>
                <a:r>
                  <a:rPr lang="en-US" sz="1400" kern="0" dirty="0" smtClean="0">
                    <a:solidFill>
                      <a:sysClr val="window" lastClr="FFFFFF"/>
                    </a:solidFill>
                  </a:rPr>
                  <a:t>Research</a:t>
                </a:r>
                <a:endParaRPr lang="en-US" sz="1400" kern="0" dirty="0">
                  <a:solidFill>
                    <a:sysClr val="window" lastClr="FFFFFF"/>
                  </a:solidFill>
                </a:endParaRPr>
              </a:p>
            </p:txBody>
          </p:sp>
          <p:sp>
            <p:nvSpPr>
              <p:cNvPr id="23" name="TextBox 14"/>
              <p:cNvSpPr txBox="1">
                <a:spLocks noChangeArrowheads="1"/>
              </p:cNvSpPr>
              <p:nvPr/>
            </p:nvSpPr>
            <p:spPr bwMode="auto">
              <a:xfrm>
                <a:off x="6409531" y="4722593"/>
                <a:ext cx="2342347" cy="315416"/>
              </a:xfrm>
              <a:prstGeom prst="rect">
                <a:avLst/>
              </a:prstGeom>
              <a:noFill/>
              <a:ln w="9525">
                <a:noFill/>
                <a:miter lim="800000"/>
                <a:headEnd/>
                <a:tailEnd/>
              </a:ln>
            </p:spPr>
            <p:txBody>
              <a:bodyPr wrap="square">
                <a:spAutoFit/>
              </a:bodyPr>
              <a:lstStyle/>
              <a:p>
                <a:pPr algn="ctr">
                  <a:defRPr/>
                </a:pPr>
                <a:r>
                  <a:rPr lang="en-US" sz="1400" b="1" kern="0" dirty="0" smtClean="0">
                    <a:solidFill>
                      <a:srgbClr val="FFFF00"/>
                    </a:solidFill>
                    <a:latin typeface="Arial" pitchFamily="34" charset="0"/>
                  </a:rPr>
                  <a:t>Desktop/Client</a:t>
                </a:r>
                <a:endParaRPr lang="en-US" sz="1400" b="1" kern="0" dirty="0">
                  <a:solidFill>
                    <a:srgbClr val="FFFF00"/>
                  </a:solidFill>
                  <a:latin typeface="Arial" pitchFamily="34" charset="0"/>
                </a:endParaRPr>
              </a:p>
            </p:txBody>
          </p:sp>
        </p:grpSp>
        <p:grpSp>
          <p:nvGrpSpPr>
            <p:cNvPr id="12" name="Group 11"/>
            <p:cNvGrpSpPr/>
            <p:nvPr/>
          </p:nvGrpSpPr>
          <p:grpSpPr>
            <a:xfrm>
              <a:off x="715169" y="4347013"/>
              <a:ext cx="2383235" cy="879475"/>
              <a:chOff x="715169" y="4722593"/>
              <a:chExt cx="2383235" cy="879475"/>
            </a:xfrm>
          </p:grpSpPr>
          <p:sp>
            <p:nvSpPr>
              <p:cNvPr id="20" name="Rectangle 19"/>
              <p:cNvSpPr/>
              <p:nvPr/>
            </p:nvSpPr>
            <p:spPr bwMode="auto">
              <a:xfrm>
                <a:off x="715169" y="4740055"/>
                <a:ext cx="2383235" cy="862013"/>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sz="1400" kern="0" dirty="0" smtClean="0">
                    <a:solidFill>
                      <a:sysClr val="window" lastClr="FFFFFF"/>
                    </a:solidFill>
                  </a:rPr>
                  <a:t>Publication</a:t>
                </a:r>
              </a:p>
              <a:p>
                <a:pPr algn="ctr">
                  <a:defRPr/>
                </a:pPr>
                <a:endParaRPr lang="en-US" sz="1100" kern="0" dirty="0">
                  <a:solidFill>
                    <a:sysClr val="window" lastClr="FFFFFF"/>
                  </a:solidFill>
                </a:endParaRPr>
              </a:p>
            </p:txBody>
          </p:sp>
          <p:sp>
            <p:nvSpPr>
              <p:cNvPr id="21" name="TextBox 15"/>
              <p:cNvSpPr txBox="1">
                <a:spLocks noChangeArrowheads="1"/>
              </p:cNvSpPr>
              <p:nvPr/>
            </p:nvSpPr>
            <p:spPr bwMode="auto">
              <a:xfrm>
                <a:off x="1053505" y="4722593"/>
                <a:ext cx="1706562" cy="315416"/>
              </a:xfrm>
              <a:prstGeom prst="rect">
                <a:avLst/>
              </a:prstGeom>
              <a:noFill/>
              <a:ln w="9525">
                <a:noFill/>
                <a:miter lim="800000"/>
                <a:headEnd/>
                <a:tailEnd/>
              </a:ln>
            </p:spPr>
            <p:txBody>
              <a:bodyPr>
                <a:spAutoFit/>
              </a:bodyPr>
              <a:lstStyle/>
              <a:p>
                <a:pPr algn="ctr">
                  <a:defRPr/>
                </a:pPr>
                <a:r>
                  <a:rPr lang="en-US" sz="1400" b="1" kern="0" dirty="0" smtClean="0">
                    <a:solidFill>
                      <a:srgbClr val="FFFF00"/>
                    </a:solidFill>
                    <a:latin typeface="Arial" pitchFamily="34" charset="0"/>
                  </a:rPr>
                  <a:t>Server</a:t>
                </a:r>
                <a:endParaRPr lang="en-US" sz="1400" b="1" kern="0" dirty="0">
                  <a:solidFill>
                    <a:srgbClr val="FFFF00"/>
                  </a:solidFill>
                  <a:latin typeface="Arial" pitchFamily="34" charset="0"/>
                </a:endParaRPr>
              </a:p>
            </p:txBody>
          </p:sp>
        </p:grpSp>
        <p:sp>
          <p:nvSpPr>
            <p:cNvPr id="13" name="TextBox 16"/>
            <p:cNvSpPr txBox="1">
              <a:spLocks noChangeArrowheads="1"/>
            </p:cNvSpPr>
            <p:nvPr/>
          </p:nvSpPr>
          <p:spPr bwMode="auto">
            <a:xfrm rot="18900000">
              <a:off x="1436086" y="3305650"/>
              <a:ext cx="2756967" cy="346957"/>
            </a:xfrm>
            <a:prstGeom prst="rect">
              <a:avLst/>
            </a:prstGeom>
            <a:noFill/>
            <a:ln w="9525">
              <a:noFill/>
              <a:miter lim="800000"/>
              <a:headEnd/>
              <a:tailEnd/>
            </a:ln>
          </p:spPr>
          <p:txBody>
            <a:bodyPr wrap="none">
              <a:spAutoFit/>
            </a:bodyPr>
            <a:lstStyle/>
            <a:p>
              <a:pPr algn="ctr"/>
              <a:r>
                <a:rPr lang="en-US" sz="1600" b="1" dirty="0">
                  <a:solidFill>
                    <a:srgbClr val="000000"/>
                  </a:solidFill>
                </a:rPr>
                <a:t>Metadata Services</a:t>
              </a:r>
            </a:p>
          </p:txBody>
        </p:sp>
        <p:sp>
          <p:nvSpPr>
            <p:cNvPr id="14" name="TextBox 17"/>
            <p:cNvSpPr txBox="1">
              <a:spLocks noChangeArrowheads="1"/>
            </p:cNvSpPr>
            <p:nvPr/>
          </p:nvSpPr>
          <p:spPr bwMode="auto">
            <a:xfrm rot="2580000">
              <a:off x="5220740" y="3252093"/>
              <a:ext cx="2348396" cy="346957"/>
            </a:xfrm>
            <a:prstGeom prst="rect">
              <a:avLst/>
            </a:prstGeom>
            <a:noFill/>
            <a:ln w="9525">
              <a:noFill/>
              <a:miter lim="800000"/>
              <a:headEnd/>
              <a:tailEnd/>
            </a:ln>
          </p:spPr>
          <p:txBody>
            <a:bodyPr wrap="none">
              <a:spAutoFit/>
            </a:bodyPr>
            <a:lstStyle/>
            <a:p>
              <a:r>
                <a:rPr lang="en-US" sz="1600" b="1" dirty="0" smtClean="0">
                  <a:solidFill>
                    <a:srgbClr val="000000"/>
                  </a:solidFill>
                </a:rPr>
                <a:t>Search Services</a:t>
              </a:r>
              <a:endParaRPr lang="en-US" sz="1600" b="1" dirty="0">
                <a:solidFill>
                  <a:srgbClr val="000000"/>
                </a:solidFill>
              </a:endParaRPr>
            </a:p>
          </p:txBody>
        </p:sp>
        <p:sp>
          <p:nvSpPr>
            <p:cNvPr id="15" name="Oval 14"/>
            <p:cNvSpPr/>
            <p:nvPr/>
          </p:nvSpPr>
          <p:spPr>
            <a:xfrm>
              <a:off x="3783815" y="3479130"/>
              <a:ext cx="1665515" cy="815521"/>
            </a:xfrm>
            <a:prstGeom prst="ellipse">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kern="0" dirty="0" smtClean="0">
                  <a:solidFill>
                    <a:sysClr val="window" lastClr="FFFFFF"/>
                  </a:solidFill>
                </a:rPr>
                <a:t>Standards</a:t>
              </a:r>
              <a:endParaRPr lang="en-US" sz="1400" kern="0" dirty="0">
                <a:solidFill>
                  <a:sysClr val="window" lastClr="FFFFFF"/>
                </a:solidFill>
              </a:endParaRPr>
            </a:p>
          </p:txBody>
        </p:sp>
        <p:sp>
          <p:nvSpPr>
            <p:cNvPr id="16" name="Rectangle 15"/>
            <p:cNvSpPr/>
            <p:nvPr/>
          </p:nvSpPr>
          <p:spPr bwMode="auto">
            <a:xfrm>
              <a:off x="726057" y="5557164"/>
              <a:ext cx="8025823" cy="380996"/>
            </a:xfrm>
            <a:prstGeom prst="rect">
              <a:avLst/>
            </a:prstGeom>
            <a:solidFill>
              <a:schemeClr val="accent1">
                <a:lumMod val="40000"/>
                <a:lumOff val="60000"/>
              </a:schemeClr>
            </a:solidFill>
            <a:ln w="25400" cap="flat" cmpd="sng" algn="ctr">
              <a:solidFill>
                <a:srgbClr val="4F81BD">
                  <a:shade val="50000"/>
                </a:srgbClr>
              </a:solidFill>
              <a:prstDash val="solid"/>
            </a:ln>
            <a:effectLst/>
          </p:spPr>
          <p:txBody>
            <a:bodyPr anchor="b"/>
            <a:lstStyle/>
            <a:p>
              <a:pPr algn="ctr">
                <a:defRPr/>
              </a:pPr>
              <a:r>
                <a:rPr lang="en-US" sz="1400" kern="0" dirty="0" smtClean="0">
                  <a:solidFill>
                    <a:prstClr val="black"/>
                  </a:solidFill>
                </a:rPr>
                <a:t>Information Model and Community Support Infrastructure</a:t>
              </a:r>
            </a:p>
          </p:txBody>
        </p:sp>
        <p:sp>
          <p:nvSpPr>
            <p:cNvPr id="17" name="TextBox 16"/>
            <p:cNvSpPr txBox="1"/>
            <p:nvPr/>
          </p:nvSpPr>
          <p:spPr>
            <a:xfrm>
              <a:off x="845504" y="5241747"/>
              <a:ext cx="2035629" cy="315416"/>
            </a:xfrm>
            <a:prstGeom prst="rect">
              <a:avLst/>
            </a:prstGeom>
            <a:noFill/>
          </p:spPr>
          <p:txBody>
            <a:bodyPr wrap="square" rtlCol="0">
              <a:spAutoFit/>
            </a:bodyPr>
            <a:lstStyle/>
            <a:p>
              <a:r>
                <a:rPr lang="en-US" sz="1400" dirty="0" smtClean="0">
                  <a:solidFill>
                    <a:prstClr val="black"/>
                  </a:solidFill>
                </a:rPr>
                <a:t>Accessibility</a:t>
              </a:r>
              <a:endParaRPr lang="en-US" sz="1400" dirty="0">
                <a:solidFill>
                  <a:prstClr val="black"/>
                </a:solidFill>
              </a:endParaRPr>
            </a:p>
          </p:txBody>
        </p:sp>
        <p:sp>
          <p:nvSpPr>
            <p:cNvPr id="18" name="TextBox 17"/>
            <p:cNvSpPr txBox="1"/>
            <p:nvPr/>
          </p:nvSpPr>
          <p:spPr>
            <a:xfrm>
              <a:off x="5913547" y="2031410"/>
              <a:ext cx="2035629" cy="315416"/>
            </a:xfrm>
            <a:prstGeom prst="rect">
              <a:avLst/>
            </a:prstGeom>
            <a:noFill/>
          </p:spPr>
          <p:txBody>
            <a:bodyPr wrap="square" rtlCol="0">
              <a:spAutoFit/>
            </a:bodyPr>
            <a:lstStyle/>
            <a:p>
              <a:r>
                <a:rPr lang="en-US" sz="1400" dirty="0" smtClean="0">
                  <a:solidFill>
                    <a:prstClr val="black"/>
                  </a:solidFill>
                </a:rPr>
                <a:t>Discoverability</a:t>
              </a:r>
              <a:endParaRPr lang="en-US" sz="1400" dirty="0">
                <a:solidFill>
                  <a:prstClr val="black"/>
                </a:solidFill>
              </a:endParaRPr>
            </a:p>
          </p:txBody>
        </p:sp>
        <p:sp>
          <p:nvSpPr>
            <p:cNvPr id="19" name="TextBox 18"/>
            <p:cNvSpPr txBox="1"/>
            <p:nvPr/>
          </p:nvSpPr>
          <p:spPr>
            <a:xfrm>
              <a:off x="6554956" y="5220138"/>
              <a:ext cx="2035629" cy="315416"/>
            </a:xfrm>
            <a:prstGeom prst="rect">
              <a:avLst/>
            </a:prstGeom>
            <a:noFill/>
          </p:spPr>
          <p:txBody>
            <a:bodyPr wrap="square" rtlCol="0">
              <a:spAutoFit/>
            </a:bodyPr>
            <a:lstStyle/>
            <a:p>
              <a:r>
                <a:rPr lang="en-US" sz="1400" dirty="0" err="1" smtClean="0">
                  <a:solidFill>
                    <a:prstClr val="black"/>
                  </a:solidFill>
                </a:rPr>
                <a:t>Consumability</a:t>
              </a:r>
              <a:endParaRPr lang="en-US" sz="1400" dirty="0">
                <a:solidFill>
                  <a:prstClr val="black"/>
                </a:solidFill>
              </a:endParaRPr>
            </a:p>
          </p:txBody>
        </p:sp>
      </p:grpSp>
      <p:sp>
        <p:nvSpPr>
          <p:cNvPr id="28" name="Rectangle 27"/>
          <p:cNvSpPr/>
          <p:nvPr/>
        </p:nvSpPr>
        <p:spPr>
          <a:xfrm>
            <a:off x="4683000" y="1143000"/>
            <a:ext cx="3266407" cy="369332"/>
          </a:xfrm>
          <a:prstGeom prst="rect">
            <a:avLst/>
          </a:prstGeom>
        </p:spPr>
        <p:txBody>
          <a:bodyPr wrap="none">
            <a:spAutoFit/>
          </a:bodyPr>
          <a:lstStyle/>
          <a:p>
            <a:r>
              <a:rPr lang="en-US" dirty="0">
                <a:solidFill>
                  <a:prstClr val="black"/>
                </a:solidFill>
              </a:rPr>
              <a:t>Common functional components</a:t>
            </a:r>
          </a:p>
        </p:txBody>
      </p:sp>
      <p:sp>
        <p:nvSpPr>
          <p:cNvPr id="25" name="Rectangle 3"/>
          <p:cNvSpPr>
            <a:spLocks noChangeArrowheads="1"/>
          </p:cNvSpPr>
          <p:nvPr/>
        </p:nvSpPr>
        <p:spPr bwMode="auto">
          <a:xfrm>
            <a:off x="381000" y="6019800"/>
            <a:ext cx="8534400" cy="707886"/>
          </a:xfrm>
          <a:prstGeom prst="rect">
            <a:avLst/>
          </a:prstGeom>
          <a:noFill/>
          <a:ln w="9525">
            <a:noFill/>
            <a:miter lim="800000"/>
            <a:headEnd/>
            <a:tailEnd/>
          </a:ln>
        </p:spPr>
        <p:txBody>
          <a:bodyPr>
            <a:spAutoFit/>
          </a:bodyPr>
          <a:lstStyle/>
          <a:p>
            <a:pPr fontAlgn="base">
              <a:spcBef>
                <a:spcPct val="0"/>
              </a:spcBef>
              <a:spcAft>
                <a:spcPct val="0"/>
              </a:spcAft>
            </a:pPr>
            <a:r>
              <a:rPr lang="en-US" sz="2000" dirty="0">
                <a:solidFill>
                  <a:srgbClr val="1F497D">
                    <a:lumMod val="75000"/>
                  </a:srgbClr>
                </a:solidFill>
                <a:latin typeface="Arial" charset="0"/>
              </a:rPr>
              <a:t>The combination of these capabilities creates a common window on water observations data for the United States unlike any that has existed before.</a:t>
            </a:r>
          </a:p>
        </p:txBody>
      </p:sp>
    </p:spTree>
    <p:extLst>
      <p:ext uri="{BB962C8B-B14F-4D97-AF65-F5344CB8AC3E}">
        <p14:creationId xmlns:p14="http://schemas.microsoft.com/office/powerpoint/2010/main" val="7644663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Looking to the Future</a:t>
            </a:r>
            <a:endParaRPr lang="en-US" dirty="0"/>
          </a:p>
        </p:txBody>
      </p:sp>
      <p:sp>
        <p:nvSpPr>
          <p:cNvPr id="3" name="Content Placeholder 2"/>
          <p:cNvSpPr>
            <a:spLocks noGrp="1"/>
          </p:cNvSpPr>
          <p:nvPr>
            <p:ph idx="1"/>
          </p:nvPr>
        </p:nvSpPr>
        <p:spPr>
          <a:xfrm>
            <a:off x="457200" y="1066800"/>
            <a:ext cx="8229600" cy="4525963"/>
          </a:xfrm>
        </p:spPr>
        <p:txBody>
          <a:bodyPr>
            <a:normAutofit fontScale="70000" lnSpcReduction="20000"/>
          </a:bodyPr>
          <a:lstStyle/>
          <a:p>
            <a:r>
              <a:rPr lang="en-US" dirty="0" smtClean="0"/>
              <a:t>Move from prototype to operations</a:t>
            </a:r>
          </a:p>
          <a:p>
            <a:pPr lvl="1"/>
            <a:r>
              <a:rPr lang="en-US" dirty="0"/>
              <a:t>Operational support of software and systems</a:t>
            </a:r>
          </a:p>
          <a:p>
            <a:pPr lvl="1"/>
            <a:r>
              <a:rPr lang="en-US" dirty="0"/>
              <a:t>User support and training</a:t>
            </a:r>
          </a:p>
          <a:p>
            <a:pPr lvl="1"/>
            <a:r>
              <a:rPr lang="en-US" dirty="0" smtClean="0"/>
              <a:t>Repositories</a:t>
            </a:r>
          </a:p>
          <a:p>
            <a:pPr lvl="1"/>
            <a:r>
              <a:rPr lang="en-US" dirty="0" smtClean="0"/>
              <a:t>CUAHSI Data Center</a:t>
            </a:r>
          </a:p>
          <a:p>
            <a:r>
              <a:rPr lang="en-US" dirty="0" err="1" smtClean="0"/>
              <a:t>Hydroshare</a:t>
            </a:r>
            <a:r>
              <a:rPr lang="en-US" dirty="0" smtClean="0"/>
              <a:t> </a:t>
            </a:r>
          </a:p>
          <a:p>
            <a:pPr lvl="1"/>
            <a:r>
              <a:rPr lang="en-US" dirty="0"/>
              <a:t>An online, environment to be developed for the sharing of hydrologic data and models</a:t>
            </a:r>
          </a:p>
          <a:p>
            <a:pPr lvl="1"/>
            <a:r>
              <a:rPr lang="en-US" dirty="0"/>
              <a:t>To expand data sharing capability of CUAHSI HIS</a:t>
            </a:r>
          </a:p>
          <a:p>
            <a:pPr lvl="2"/>
            <a:r>
              <a:rPr lang="en-US" dirty="0"/>
              <a:t>Additional data classes</a:t>
            </a:r>
          </a:p>
          <a:p>
            <a:pPr lvl="2"/>
            <a:r>
              <a:rPr lang="en-US" dirty="0"/>
              <a:t>Models, scripts, tools and workflows</a:t>
            </a:r>
          </a:p>
          <a:p>
            <a:pPr lvl="2"/>
            <a:r>
              <a:rPr lang="en-US" dirty="0"/>
              <a:t>Collaboration/social networking</a:t>
            </a:r>
          </a:p>
          <a:p>
            <a:r>
              <a:rPr lang="en-US" dirty="0" smtClean="0"/>
              <a:t>Community </a:t>
            </a:r>
          </a:p>
          <a:p>
            <a:pPr lvl="1"/>
            <a:r>
              <a:rPr lang="en-US" dirty="0" smtClean="0"/>
              <a:t>HIS has become bigger than one project</a:t>
            </a:r>
          </a:p>
          <a:p>
            <a:pPr lvl="1"/>
            <a:r>
              <a:rPr lang="en-US" dirty="0"/>
              <a:t>Open Development </a:t>
            </a:r>
            <a:r>
              <a:rPr lang="en-US" dirty="0" smtClean="0"/>
              <a:t>Model to coordinate community contributions</a:t>
            </a:r>
          </a:p>
        </p:txBody>
      </p:sp>
    </p:spTree>
    <p:extLst>
      <p:ext uri="{BB962C8B-B14F-4D97-AF65-F5344CB8AC3E}">
        <p14:creationId xmlns:p14="http://schemas.microsoft.com/office/powerpoint/2010/main" val="3360188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33400" y="1409700"/>
            <a:ext cx="8077200" cy="43815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342900" indent="-342900" eaLnBrk="0" hangingPunct="0">
              <a:spcBef>
                <a:spcPct val="20000"/>
              </a:spcBef>
              <a:buFont typeface="Arial" charset="0"/>
              <a:buChar char="•"/>
              <a:defRPr/>
            </a:pPr>
            <a:r>
              <a:rPr lang="en-US" sz="1700" dirty="0" smtClean="0">
                <a:solidFill>
                  <a:srgbClr val="0070C0"/>
                </a:solidFill>
              </a:rPr>
              <a:t>University of Texas at Austin </a:t>
            </a:r>
            <a:r>
              <a:rPr lang="en-US" sz="1700" dirty="0" smtClean="0">
                <a:solidFill>
                  <a:prstClr val="black"/>
                </a:solidFill>
              </a:rPr>
              <a:t>– David </a:t>
            </a:r>
            <a:r>
              <a:rPr lang="en-US" sz="1700" dirty="0" err="1" smtClean="0">
                <a:solidFill>
                  <a:prstClr val="black"/>
                </a:solidFill>
              </a:rPr>
              <a:t>Maidment</a:t>
            </a:r>
            <a:r>
              <a:rPr lang="en-US" sz="1700" dirty="0" smtClean="0">
                <a:solidFill>
                  <a:prstClr val="black"/>
                </a:solidFill>
              </a:rPr>
              <a:t>, Tim </a:t>
            </a:r>
            <a:r>
              <a:rPr lang="en-US" sz="1700" dirty="0" err="1" smtClean="0">
                <a:solidFill>
                  <a:prstClr val="black"/>
                </a:solidFill>
              </a:rPr>
              <a:t>Whiteaker</a:t>
            </a:r>
            <a:r>
              <a:rPr lang="en-US" sz="1700" dirty="0" smtClean="0">
                <a:solidFill>
                  <a:prstClr val="black"/>
                </a:solidFill>
              </a:rPr>
              <a:t>, James </a:t>
            </a:r>
            <a:r>
              <a:rPr lang="en-US" sz="1700" dirty="0" err="1" smtClean="0">
                <a:solidFill>
                  <a:prstClr val="black"/>
                </a:solidFill>
              </a:rPr>
              <a:t>Seppi</a:t>
            </a:r>
            <a:r>
              <a:rPr lang="en-US" sz="1700" dirty="0" smtClean="0">
                <a:solidFill>
                  <a:prstClr val="black"/>
                </a:solidFill>
              </a:rPr>
              <a:t>, Fernando Salas, </a:t>
            </a:r>
            <a:r>
              <a:rPr lang="en-US" sz="1700" dirty="0" err="1" smtClean="0">
                <a:solidFill>
                  <a:prstClr val="black"/>
                </a:solidFill>
              </a:rPr>
              <a:t>Jingqi</a:t>
            </a:r>
            <a:r>
              <a:rPr lang="en-US" sz="1700" dirty="0" smtClean="0">
                <a:solidFill>
                  <a:prstClr val="black"/>
                </a:solidFill>
              </a:rPr>
              <a:t> Dong, Harish </a:t>
            </a:r>
            <a:r>
              <a:rPr lang="en-US" sz="1700" dirty="0" err="1" smtClean="0">
                <a:solidFill>
                  <a:prstClr val="black"/>
                </a:solidFill>
              </a:rPr>
              <a:t>Sangireddy</a:t>
            </a:r>
            <a:endParaRPr lang="en-US" sz="1700" dirty="0" smtClean="0">
              <a:solidFill>
                <a:prstClr val="black"/>
              </a:solidFill>
            </a:endParaRPr>
          </a:p>
          <a:p>
            <a:pPr marL="342900" indent="-342900" eaLnBrk="0" hangingPunct="0">
              <a:spcBef>
                <a:spcPct val="20000"/>
              </a:spcBef>
              <a:buFont typeface="Arial" charset="0"/>
              <a:buChar char="•"/>
              <a:defRPr/>
            </a:pPr>
            <a:r>
              <a:rPr lang="en-US" sz="1700" dirty="0" smtClean="0">
                <a:solidFill>
                  <a:srgbClr val="0070C0"/>
                </a:solidFill>
              </a:rPr>
              <a:t>San Diego Supercomputer Center </a:t>
            </a:r>
            <a:r>
              <a:rPr lang="en-US" sz="1700" dirty="0" smtClean="0">
                <a:solidFill>
                  <a:prstClr val="black"/>
                </a:solidFill>
              </a:rPr>
              <a:t>– </a:t>
            </a:r>
            <a:r>
              <a:rPr lang="en-US" sz="1700" dirty="0" err="1" smtClean="0">
                <a:solidFill>
                  <a:prstClr val="black"/>
                </a:solidFill>
              </a:rPr>
              <a:t>Ilya</a:t>
            </a:r>
            <a:r>
              <a:rPr lang="en-US" sz="1700" dirty="0" smtClean="0">
                <a:solidFill>
                  <a:prstClr val="black"/>
                </a:solidFill>
              </a:rPr>
              <a:t> </a:t>
            </a:r>
            <a:r>
              <a:rPr lang="en-US" sz="1700" dirty="0" err="1" smtClean="0">
                <a:solidFill>
                  <a:prstClr val="black"/>
                </a:solidFill>
              </a:rPr>
              <a:t>Zaslavsky</a:t>
            </a:r>
            <a:r>
              <a:rPr lang="en-US" sz="1700" dirty="0" smtClean="0">
                <a:solidFill>
                  <a:prstClr val="black"/>
                </a:solidFill>
              </a:rPr>
              <a:t>, David Valentine, Tom </a:t>
            </a:r>
            <a:r>
              <a:rPr lang="en-US" sz="1700" dirty="0" err="1" smtClean="0">
                <a:solidFill>
                  <a:prstClr val="black"/>
                </a:solidFill>
              </a:rPr>
              <a:t>Whitenack</a:t>
            </a:r>
            <a:r>
              <a:rPr lang="en-US" sz="1700" dirty="0" smtClean="0">
                <a:solidFill>
                  <a:prstClr val="black"/>
                </a:solidFill>
              </a:rPr>
              <a:t>, Matt Rodriguez</a:t>
            </a:r>
          </a:p>
          <a:p>
            <a:pPr marL="342900" indent="-342900" eaLnBrk="0" hangingPunct="0">
              <a:spcBef>
                <a:spcPct val="20000"/>
              </a:spcBef>
              <a:buFont typeface="Arial" charset="0"/>
              <a:buChar char="•"/>
              <a:defRPr/>
            </a:pPr>
            <a:r>
              <a:rPr lang="en-US" sz="1700" dirty="0" smtClean="0">
                <a:solidFill>
                  <a:srgbClr val="0070C0"/>
                </a:solidFill>
              </a:rPr>
              <a:t>Utah State University –</a:t>
            </a:r>
            <a:r>
              <a:rPr lang="en-US" sz="1700" dirty="0" smtClean="0">
                <a:solidFill>
                  <a:prstClr val="black"/>
                </a:solidFill>
              </a:rPr>
              <a:t> David Tarboton, Jeff </a:t>
            </a:r>
            <a:r>
              <a:rPr lang="en-US" sz="1700" dirty="0" err="1" smtClean="0">
                <a:solidFill>
                  <a:prstClr val="black"/>
                </a:solidFill>
              </a:rPr>
              <a:t>Horsburgh</a:t>
            </a:r>
            <a:r>
              <a:rPr lang="en-US" sz="1700" dirty="0" smtClean="0">
                <a:solidFill>
                  <a:prstClr val="black"/>
                </a:solidFill>
              </a:rPr>
              <a:t>, Kim </a:t>
            </a:r>
            <a:r>
              <a:rPr lang="en-US" sz="1700" dirty="0" err="1" smtClean="0">
                <a:solidFill>
                  <a:prstClr val="black"/>
                </a:solidFill>
              </a:rPr>
              <a:t>Schreuders</a:t>
            </a:r>
            <a:r>
              <a:rPr lang="en-US" sz="1700" dirty="0" smtClean="0">
                <a:solidFill>
                  <a:prstClr val="black"/>
                </a:solidFill>
              </a:rPr>
              <a:t>, Stephanie Reeder</a:t>
            </a:r>
          </a:p>
          <a:p>
            <a:pPr marL="342900" indent="-342900" eaLnBrk="0" hangingPunct="0">
              <a:spcBef>
                <a:spcPct val="20000"/>
              </a:spcBef>
              <a:buFont typeface="Arial" charset="0"/>
              <a:buChar char="•"/>
              <a:defRPr/>
            </a:pPr>
            <a:r>
              <a:rPr lang="en-US" sz="1700" dirty="0" smtClean="0">
                <a:solidFill>
                  <a:srgbClr val="0070C0"/>
                </a:solidFill>
              </a:rPr>
              <a:t>University of South Carolina </a:t>
            </a:r>
            <a:r>
              <a:rPr lang="en-US" sz="1700" dirty="0" smtClean="0">
                <a:solidFill>
                  <a:prstClr val="black"/>
                </a:solidFill>
              </a:rPr>
              <a:t>– Jon </a:t>
            </a:r>
            <a:r>
              <a:rPr lang="en-US" sz="1700" dirty="0" err="1" smtClean="0">
                <a:solidFill>
                  <a:prstClr val="black"/>
                </a:solidFill>
              </a:rPr>
              <a:t>Goodall</a:t>
            </a:r>
            <a:r>
              <a:rPr lang="en-US" sz="1700" dirty="0" smtClean="0">
                <a:solidFill>
                  <a:prstClr val="black"/>
                </a:solidFill>
              </a:rPr>
              <a:t>, Anthony </a:t>
            </a:r>
            <a:r>
              <a:rPr lang="en-US" sz="1700" dirty="0" err="1" smtClean="0">
                <a:solidFill>
                  <a:prstClr val="black"/>
                </a:solidFill>
              </a:rPr>
              <a:t>Castronova</a:t>
            </a:r>
            <a:endParaRPr lang="en-US" sz="1700" dirty="0" smtClean="0">
              <a:solidFill>
                <a:prstClr val="black"/>
              </a:solidFill>
            </a:endParaRPr>
          </a:p>
          <a:p>
            <a:pPr marL="342900" indent="-342900" eaLnBrk="0" hangingPunct="0">
              <a:spcBef>
                <a:spcPct val="20000"/>
              </a:spcBef>
              <a:buFont typeface="Arial" charset="0"/>
              <a:buChar char="•"/>
              <a:defRPr/>
            </a:pPr>
            <a:r>
              <a:rPr lang="en-US" sz="1700" dirty="0" smtClean="0">
                <a:solidFill>
                  <a:srgbClr val="0070C0"/>
                </a:solidFill>
              </a:rPr>
              <a:t>Idaho State University </a:t>
            </a:r>
            <a:r>
              <a:rPr lang="en-US" sz="1700" dirty="0" smtClean="0">
                <a:solidFill>
                  <a:prstClr val="black"/>
                </a:solidFill>
              </a:rPr>
              <a:t>– Dan Ames, Ted </a:t>
            </a:r>
            <a:r>
              <a:rPr lang="en-US" sz="1700" dirty="0" err="1" smtClean="0">
                <a:solidFill>
                  <a:prstClr val="black"/>
                </a:solidFill>
              </a:rPr>
              <a:t>Dunsford</a:t>
            </a:r>
            <a:r>
              <a:rPr lang="en-US" sz="1700" dirty="0" smtClean="0">
                <a:solidFill>
                  <a:prstClr val="black"/>
                </a:solidFill>
              </a:rPr>
              <a:t>, </a:t>
            </a:r>
            <a:r>
              <a:rPr lang="en-US" sz="1700" dirty="0" err="1" smtClean="0">
                <a:solidFill>
                  <a:prstClr val="black"/>
                </a:solidFill>
              </a:rPr>
              <a:t>Jiří</a:t>
            </a:r>
            <a:r>
              <a:rPr lang="en-US" sz="1700" dirty="0" smtClean="0">
                <a:solidFill>
                  <a:prstClr val="black"/>
                </a:solidFill>
              </a:rPr>
              <a:t> </a:t>
            </a:r>
            <a:r>
              <a:rPr lang="en-US" sz="1700" dirty="0" err="1" smtClean="0">
                <a:solidFill>
                  <a:prstClr val="black"/>
                </a:solidFill>
              </a:rPr>
              <a:t>Kadlec</a:t>
            </a:r>
            <a:r>
              <a:rPr lang="en-US" sz="1700" dirty="0" smtClean="0">
                <a:solidFill>
                  <a:prstClr val="black"/>
                </a:solidFill>
              </a:rPr>
              <a:t>, Yang Cao, </a:t>
            </a:r>
            <a:r>
              <a:rPr lang="en-US" sz="1700" dirty="0" err="1" smtClean="0">
                <a:solidFill>
                  <a:prstClr val="black"/>
                </a:solidFill>
              </a:rPr>
              <a:t>Dinesh</a:t>
            </a:r>
            <a:r>
              <a:rPr lang="en-US" sz="1700" dirty="0" smtClean="0">
                <a:solidFill>
                  <a:prstClr val="black"/>
                </a:solidFill>
              </a:rPr>
              <a:t> Grover</a:t>
            </a:r>
          </a:p>
          <a:p>
            <a:pPr marL="342900" indent="-342900" eaLnBrk="0" hangingPunct="0">
              <a:spcBef>
                <a:spcPct val="20000"/>
              </a:spcBef>
              <a:buFont typeface="Arial" charset="0"/>
              <a:buChar char="•"/>
              <a:defRPr/>
            </a:pPr>
            <a:r>
              <a:rPr lang="en-US" sz="1700" dirty="0" smtClean="0">
                <a:solidFill>
                  <a:srgbClr val="0070C0"/>
                </a:solidFill>
              </a:rPr>
              <a:t>Drexel University/CUNY </a:t>
            </a:r>
            <a:r>
              <a:rPr lang="en-US" sz="1700" dirty="0" smtClean="0">
                <a:solidFill>
                  <a:prstClr val="black"/>
                </a:solidFill>
              </a:rPr>
              <a:t>– Michael </a:t>
            </a:r>
            <a:r>
              <a:rPr lang="en-US" sz="1700" dirty="0" err="1" smtClean="0">
                <a:solidFill>
                  <a:prstClr val="black"/>
                </a:solidFill>
              </a:rPr>
              <a:t>Piasecki</a:t>
            </a:r>
            <a:endParaRPr lang="en-US" sz="1700" dirty="0" smtClean="0">
              <a:solidFill>
                <a:prstClr val="black"/>
              </a:solidFill>
            </a:endParaRPr>
          </a:p>
          <a:p>
            <a:pPr marL="342900" indent="-342900" eaLnBrk="0" hangingPunct="0">
              <a:spcBef>
                <a:spcPct val="20000"/>
              </a:spcBef>
              <a:buFont typeface="Arial" pitchFamily="34" charset="0"/>
              <a:buChar char="•"/>
              <a:defRPr/>
            </a:pPr>
            <a:r>
              <a:rPr lang="en-US" sz="1700" dirty="0" smtClean="0">
                <a:solidFill>
                  <a:srgbClr val="0070C0"/>
                </a:solidFill>
              </a:rPr>
              <a:t>CUAHSI Program Office </a:t>
            </a:r>
            <a:r>
              <a:rPr lang="en-US" sz="1700" dirty="0" smtClean="0">
                <a:solidFill>
                  <a:prstClr val="black"/>
                </a:solidFill>
              </a:rPr>
              <a:t>– Rick Hooper, </a:t>
            </a:r>
            <a:r>
              <a:rPr lang="en-US" sz="1700" dirty="0" err="1" smtClean="0">
                <a:solidFill>
                  <a:prstClr val="black"/>
                </a:solidFill>
              </a:rPr>
              <a:t>Yoori</a:t>
            </a:r>
            <a:r>
              <a:rPr lang="en-US" sz="1700" dirty="0" smtClean="0">
                <a:solidFill>
                  <a:prstClr val="black"/>
                </a:solidFill>
              </a:rPr>
              <a:t> Choi, Jennifer </a:t>
            </a:r>
            <a:r>
              <a:rPr lang="en-US" sz="1700" dirty="0" err="1" smtClean="0">
                <a:solidFill>
                  <a:prstClr val="black"/>
                </a:solidFill>
              </a:rPr>
              <a:t>Arrigo</a:t>
            </a:r>
            <a:r>
              <a:rPr lang="en-US" sz="1700" dirty="0" smtClean="0">
                <a:solidFill>
                  <a:prstClr val="black"/>
                </a:solidFill>
              </a:rPr>
              <a:t>, Conrad </a:t>
            </a:r>
            <a:r>
              <a:rPr lang="en-US" sz="1700" dirty="0" err="1" smtClean="0">
                <a:solidFill>
                  <a:prstClr val="black"/>
                </a:solidFill>
              </a:rPr>
              <a:t>Matiuk</a:t>
            </a:r>
            <a:endParaRPr lang="en-US" sz="1700" dirty="0" smtClean="0">
              <a:solidFill>
                <a:prstClr val="black"/>
              </a:solidFill>
            </a:endParaRPr>
          </a:p>
          <a:p>
            <a:pPr marL="342900" indent="-342900" eaLnBrk="0" hangingPunct="0">
              <a:spcBef>
                <a:spcPct val="20000"/>
              </a:spcBef>
              <a:buFont typeface="Arial" pitchFamily="34" charset="0"/>
              <a:buChar char="•"/>
              <a:defRPr/>
            </a:pPr>
            <a:r>
              <a:rPr lang="en-US" sz="1700" dirty="0" smtClean="0">
                <a:solidFill>
                  <a:srgbClr val="0070C0"/>
                </a:solidFill>
              </a:rPr>
              <a:t>ESRI</a:t>
            </a:r>
            <a:r>
              <a:rPr lang="en-US" sz="1700" dirty="0" smtClean="0">
                <a:solidFill>
                  <a:prstClr val="black"/>
                </a:solidFill>
              </a:rPr>
              <a:t> – Dean </a:t>
            </a:r>
            <a:r>
              <a:rPr lang="en-US" sz="1700" dirty="0" err="1" smtClean="0">
                <a:solidFill>
                  <a:prstClr val="black"/>
                </a:solidFill>
              </a:rPr>
              <a:t>Djokic</a:t>
            </a:r>
            <a:r>
              <a:rPr lang="en-US" sz="1700" dirty="0" smtClean="0">
                <a:solidFill>
                  <a:prstClr val="black"/>
                </a:solidFill>
              </a:rPr>
              <a:t>, </a:t>
            </a:r>
            <a:r>
              <a:rPr lang="en-US" sz="1700" dirty="0" err="1" smtClean="0">
                <a:solidFill>
                  <a:prstClr val="black"/>
                </a:solidFill>
              </a:rPr>
              <a:t>Zichuan</a:t>
            </a:r>
            <a:r>
              <a:rPr lang="en-US" sz="1700" dirty="0" smtClean="0">
                <a:solidFill>
                  <a:prstClr val="black"/>
                </a:solidFill>
              </a:rPr>
              <a:t> Ye</a:t>
            </a:r>
          </a:p>
          <a:p>
            <a:pPr marL="342900" indent="-342900" eaLnBrk="0" hangingPunct="0">
              <a:spcBef>
                <a:spcPct val="20000"/>
              </a:spcBef>
              <a:buFont typeface="Arial" pitchFamily="34" charset="0"/>
              <a:buChar char="•"/>
              <a:defRPr/>
            </a:pPr>
            <a:r>
              <a:rPr lang="en-US" sz="1700" dirty="0">
                <a:solidFill>
                  <a:srgbClr val="0070C0"/>
                </a:solidFill>
              </a:rPr>
              <a:t>Users Committee </a:t>
            </a:r>
            <a:r>
              <a:rPr lang="en-US" sz="1700" dirty="0" smtClean="0">
                <a:solidFill>
                  <a:prstClr val="black"/>
                </a:solidFill>
              </a:rPr>
              <a:t>– Kathleen </a:t>
            </a:r>
            <a:r>
              <a:rPr lang="en-US" sz="1700" dirty="0" err="1" smtClean="0">
                <a:solidFill>
                  <a:prstClr val="black"/>
                </a:solidFill>
              </a:rPr>
              <a:t>Mckee</a:t>
            </a:r>
            <a:r>
              <a:rPr lang="en-US" sz="1700" dirty="0" smtClean="0">
                <a:solidFill>
                  <a:prstClr val="black"/>
                </a:solidFill>
              </a:rPr>
              <a:t>, Jim Nelson, Stephen Brown, Lucy Marshall, Chris Graham, Marian </a:t>
            </a:r>
            <a:r>
              <a:rPr lang="en-US" sz="1700" dirty="0" err="1" smtClean="0">
                <a:solidFill>
                  <a:prstClr val="black"/>
                </a:solidFill>
              </a:rPr>
              <a:t>Muste</a:t>
            </a:r>
            <a:endParaRPr lang="en-US" sz="1700" dirty="0" smtClean="0">
              <a:solidFill>
                <a:prstClr val="black"/>
              </a:solidFill>
            </a:endParaRPr>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solidFill>
                  <a:prstClr val="black"/>
                </a:solidFill>
              </a:endParaRPr>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solidFill>
                    <a:prstClr val="black"/>
                  </a:solidFill>
                </a:rPr>
                <a:t>Support</a:t>
              </a:r>
            </a:p>
            <a:p>
              <a:pPr defTabSz="4389438"/>
              <a:r>
                <a:rPr lang="en-US">
                  <a:solidFill>
                    <a:prstClr val="black"/>
                  </a:solidFill>
                </a:rPr>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solidFill>
                    <a:prstClr val="black"/>
                  </a:solidFill>
                </a:rPr>
                <a:t>CUAHSI</a:t>
              </a:r>
            </a:p>
            <a:p>
              <a:pPr>
                <a:lnSpc>
                  <a:spcPct val="80000"/>
                </a:lnSpc>
              </a:pPr>
              <a:r>
                <a:rPr lang="en-US" sz="5400">
                  <a:solidFill>
                    <a:prstClr val="black"/>
                  </a:solidFill>
                </a:rPr>
                <a:t>HIS</a:t>
              </a:r>
            </a:p>
            <a:p>
              <a:pPr>
                <a:lnSpc>
                  <a:spcPct val="40000"/>
                </a:lnSpc>
              </a:pPr>
              <a:r>
                <a:rPr lang="en-US" sz="1400" i="1">
                  <a:solidFill>
                    <a:prstClr val="black"/>
                  </a:solidFill>
                </a:rPr>
                <a:t>Sharing hydrologic data</a:t>
              </a:r>
            </a:p>
          </p:txBody>
        </p:sp>
      </p:grpSp>
      <p:sp>
        <p:nvSpPr>
          <p:cNvPr id="13" name="Subtitle 10"/>
          <p:cNvSpPr txBox="1">
            <a:spLocks/>
          </p:cNvSpPr>
          <p:nvPr/>
        </p:nvSpPr>
        <p:spPr>
          <a:xfrm>
            <a:off x="2014379" y="5867400"/>
            <a:ext cx="4968240" cy="685800"/>
          </a:xfrm>
          <a:prstGeom prst="rect">
            <a:avLst/>
          </a:prstGeom>
        </p:spPr>
        <p:txBody>
          <a:bodyPr/>
          <a:lstStyle/>
          <a:p>
            <a:pPr marL="342900" indent="-342900" algn="ctr" fontAlgn="base">
              <a:spcBef>
                <a:spcPct val="20000"/>
              </a:spcBef>
              <a:spcAft>
                <a:spcPct val="0"/>
              </a:spcAft>
              <a:buFont typeface="Arial" pitchFamily="34" charset="0"/>
              <a:buNone/>
              <a:defRPr/>
            </a:pPr>
            <a:r>
              <a:rPr lang="en-US" sz="3200" dirty="0" smtClean="0">
                <a:solidFill>
                  <a:prstClr val="black"/>
                </a:solidFill>
                <a:hlinkClick r:id="rId4"/>
              </a:rPr>
              <a:t>http://his.cuahsi.org/</a:t>
            </a:r>
            <a:r>
              <a:rPr lang="en-US" sz="3200" dirty="0" smtClean="0">
                <a:solidFill>
                  <a:prstClr val="black"/>
                </a:solidFill>
              </a:rPr>
              <a:t> </a:t>
            </a:r>
          </a:p>
        </p:txBody>
      </p:sp>
      <p:sp>
        <p:nvSpPr>
          <p:cNvPr id="3" name="Title 2"/>
          <p:cNvSpPr>
            <a:spLocks noGrp="1"/>
          </p:cNvSpPr>
          <p:nvPr>
            <p:ph type="title"/>
          </p:nvPr>
        </p:nvSpPr>
        <p:spPr/>
        <p:txBody>
          <a:bodyPr>
            <a:normAutofit fontScale="90000"/>
          </a:bodyPr>
          <a:lstStyle/>
          <a:p>
            <a:r>
              <a:rPr lang="en-US" dirty="0"/>
              <a:t>The CUAHSI </a:t>
            </a:r>
            <a:r>
              <a:rPr lang="en-US" dirty="0" smtClean="0"/>
              <a:t>Hydrologic </a:t>
            </a:r>
            <a:r>
              <a:rPr lang="en-US" dirty="0"/>
              <a:t>Information </a:t>
            </a:r>
            <a:r>
              <a:rPr lang="en-US" dirty="0" smtClean="0"/>
              <a:t>System Team</a:t>
            </a:r>
            <a:endParaRPr lang="en-US" dirty="0"/>
          </a:p>
        </p:txBody>
      </p:sp>
    </p:spTree>
    <p:extLst>
      <p:ext uri="{BB962C8B-B14F-4D97-AF65-F5344CB8AC3E}">
        <p14:creationId xmlns:p14="http://schemas.microsoft.com/office/powerpoint/2010/main" val="4088577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01438" y="2166560"/>
            <a:ext cx="5430551" cy="3176885"/>
            <a:chOff x="961698" y="2136093"/>
            <a:chExt cx="6220582" cy="3176885"/>
          </a:xfrm>
        </p:grpSpPr>
        <p:sp>
          <p:nvSpPr>
            <p:cNvPr id="86" name="Freeform 85"/>
            <p:cNvSpPr/>
            <p:nvPr/>
          </p:nvSpPr>
          <p:spPr>
            <a:xfrm>
              <a:off x="1195588" y="2388406"/>
              <a:ext cx="5757005" cy="2498635"/>
            </a:xfrm>
            <a:custGeom>
              <a:avLst/>
              <a:gdLst>
                <a:gd name="connsiteX0" fmla="*/ 4518211 w 6710082"/>
                <a:gd name="connsiteY0" fmla="*/ 672353 h 3200400"/>
                <a:gd name="connsiteX1" fmla="*/ 4276164 w 6710082"/>
                <a:gd name="connsiteY1" fmla="*/ 1223682 h 3200400"/>
                <a:gd name="connsiteX2" fmla="*/ 4249270 w 6710082"/>
                <a:gd name="connsiteY2" fmla="*/ 1532964 h 3200400"/>
                <a:gd name="connsiteX3" fmla="*/ 3281082 w 6710082"/>
                <a:gd name="connsiteY3" fmla="*/ 1667435 h 3200400"/>
                <a:gd name="connsiteX4" fmla="*/ 2339788 w 6710082"/>
                <a:gd name="connsiteY4" fmla="*/ 1694329 h 3200400"/>
                <a:gd name="connsiteX5" fmla="*/ 1721223 w 6710082"/>
                <a:gd name="connsiteY5" fmla="*/ 1653988 h 3200400"/>
                <a:gd name="connsiteX6" fmla="*/ 632011 w 6710082"/>
                <a:gd name="connsiteY6" fmla="*/ 1909482 h 3200400"/>
                <a:gd name="connsiteX7" fmla="*/ 242047 w 6710082"/>
                <a:gd name="connsiteY7" fmla="*/ 1976717 h 3200400"/>
                <a:gd name="connsiteX8" fmla="*/ 53788 w 6710082"/>
                <a:gd name="connsiteY8" fmla="*/ 2460812 h 3200400"/>
                <a:gd name="connsiteX9" fmla="*/ 0 w 6710082"/>
                <a:gd name="connsiteY9" fmla="*/ 2904564 h 3200400"/>
                <a:gd name="connsiteX10" fmla="*/ 484094 w 6710082"/>
                <a:gd name="connsiteY10" fmla="*/ 3106270 h 3200400"/>
                <a:gd name="connsiteX11" fmla="*/ 1586753 w 6710082"/>
                <a:gd name="connsiteY11" fmla="*/ 3186953 h 3200400"/>
                <a:gd name="connsiteX12" fmla="*/ 1869141 w 6710082"/>
                <a:gd name="connsiteY12" fmla="*/ 3092823 h 3200400"/>
                <a:gd name="connsiteX13" fmla="*/ 3254188 w 6710082"/>
                <a:gd name="connsiteY13" fmla="*/ 3200400 h 3200400"/>
                <a:gd name="connsiteX14" fmla="*/ 3913094 w 6710082"/>
                <a:gd name="connsiteY14" fmla="*/ 3186953 h 3200400"/>
                <a:gd name="connsiteX15" fmla="*/ 5002305 w 6710082"/>
                <a:gd name="connsiteY15" fmla="*/ 3012141 h 3200400"/>
                <a:gd name="connsiteX16" fmla="*/ 6104964 w 6710082"/>
                <a:gd name="connsiteY16" fmla="*/ 2850776 h 3200400"/>
                <a:gd name="connsiteX17" fmla="*/ 6710082 w 6710082"/>
                <a:gd name="connsiteY17" fmla="*/ 1922929 h 3200400"/>
                <a:gd name="connsiteX18" fmla="*/ 6481482 w 6710082"/>
                <a:gd name="connsiteY18" fmla="*/ 1089212 h 3200400"/>
                <a:gd name="connsiteX19" fmla="*/ 6333564 w 6710082"/>
                <a:gd name="connsiteY19" fmla="*/ 389964 h 3200400"/>
                <a:gd name="connsiteX20" fmla="*/ 5822576 w 6710082"/>
                <a:gd name="connsiteY20" fmla="*/ 40341 h 3200400"/>
                <a:gd name="connsiteX21" fmla="*/ 5486400 w 6710082"/>
                <a:gd name="connsiteY21" fmla="*/ 0 h 3200400"/>
                <a:gd name="connsiteX22" fmla="*/ 4894729 w 6710082"/>
                <a:gd name="connsiteY22" fmla="*/ 188259 h 3200400"/>
                <a:gd name="connsiteX23" fmla="*/ 4518211 w 6710082"/>
                <a:gd name="connsiteY23" fmla="*/ 672353 h 3200400"/>
                <a:gd name="connsiteX0" fmla="*/ 4518211 w 6710082"/>
                <a:gd name="connsiteY0" fmla="*/ 672353 h 3200400"/>
                <a:gd name="connsiteX1" fmla="*/ 4276164 w 6710082"/>
                <a:gd name="connsiteY1" fmla="*/ 1223682 h 3200400"/>
                <a:gd name="connsiteX2" fmla="*/ 4249270 w 6710082"/>
                <a:gd name="connsiteY2" fmla="*/ 1532964 h 3200400"/>
                <a:gd name="connsiteX3" fmla="*/ 3281082 w 6710082"/>
                <a:gd name="connsiteY3" fmla="*/ 1667435 h 3200400"/>
                <a:gd name="connsiteX4" fmla="*/ 2339788 w 6710082"/>
                <a:gd name="connsiteY4" fmla="*/ 1694329 h 3200400"/>
                <a:gd name="connsiteX5" fmla="*/ 1721223 w 6710082"/>
                <a:gd name="connsiteY5" fmla="*/ 1653988 h 3200400"/>
                <a:gd name="connsiteX6" fmla="*/ 490121 w 6710082"/>
                <a:gd name="connsiteY6" fmla="*/ 1223585 h 3200400"/>
                <a:gd name="connsiteX7" fmla="*/ 242047 w 6710082"/>
                <a:gd name="connsiteY7" fmla="*/ 1976717 h 3200400"/>
                <a:gd name="connsiteX8" fmla="*/ 53788 w 6710082"/>
                <a:gd name="connsiteY8" fmla="*/ 2460812 h 3200400"/>
                <a:gd name="connsiteX9" fmla="*/ 0 w 6710082"/>
                <a:gd name="connsiteY9" fmla="*/ 2904564 h 3200400"/>
                <a:gd name="connsiteX10" fmla="*/ 484094 w 6710082"/>
                <a:gd name="connsiteY10" fmla="*/ 3106270 h 3200400"/>
                <a:gd name="connsiteX11" fmla="*/ 1586753 w 6710082"/>
                <a:gd name="connsiteY11" fmla="*/ 3186953 h 3200400"/>
                <a:gd name="connsiteX12" fmla="*/ 1869141 w 6710082"/>
                <a:gd name="connsiteY12" fmla="*/ 3092823 h 3200400"/>
                <a:gd name="connsiteX13" fmla="*/ 3254188 w 6710082"/>
                <a:gd name="connsiteY13" fmla="*/ 3200400 h 3200400"/>
                <a:gd name="connsiteX14" fmla="*/ 3913094 w 6710082"/>
                <a:gd name="connsiteY14" fmla="*/ 3186953 h 3200400"/>
                <a:gd name="connsiteX15" fmla="*/ 5002305 w 6710082"/>
                <a:gd name="connsiteY15" fmla="*/ 3012141 h 3200400"/>
                <a:gd name="connsiteX16" fmla="*/ 6104964 w 6710082"/>
                <a:gd name="connsiteY16" fmla="*/ 2850776 h 3200400"/>
                <a:gd name="connsiteX17" fmla="*/ 6710082 w 6710082"/>
                <a:gd name="connsiteY17" fmla="*/ 1922929 h 3200400"/>
                <a:gd name="connsiteX18" fmla="*/ 6481482 w 6710082"/>
                <a:gd name="connsiteY18" fmla="*/ 1089212 h 3200400"/>
                <a:gd name="connsiteX19" fmla="*/ 6333564 w 6710082"/>
                <a:gd name="connsiteY19" fmla="*/ 389964 h 3200400"/>
                <a:gd name="connsiteX20" fmla="*/ 5822576 w 6710082"/>
                <a:gd name="connsiteY20" fmla="*/ 40341 h 3200400"/>
                <a:gd name="connsiteX21" fmla="*/ 5486400 w 6710082"/>
                <a:gd name="connsiteY21" fmla="*/ 0 h 3200400"/>
                <a:gd name="connsiteX22" fmla="*/ 4894729 w 6710082"/>
                <a:gd name="connsiteY22" fmla="*/ 188259 h 3200400"/>
                <a:gd name="connsiteX23" fmla="*/ 4518211 w 6710082"/>
                <a:gd name="connsiteY23" fmla="*/ 672353 h 3200400"/>
                <a:gd name="connsiteX0" fmla="*/ 4518211 w 6710082"/>
                <a:gd name="connsiteY0" fmla="*/ 672353 h 3200400"/>
                <a:gd name="connsiteX1" fmla="*/ 4276164 w 6710082"/>
                <a:gd name="connsiteY1" fmla="*/ 1223682 h 3200400"/>
                <a:gd name="connsiteX2" fmla="*/ 4249270 w 6710082"/>
                <a:gd name="connsiteY2" fmla="*/ 1532964 h 3200400"/>
                <a:gd name="connsiteX3" fmla="*/ 3281082 w 6710082"/>
                <a:gd name="connsiteY3" fmla="*/ 1667435 h 3200400"/>
                <a:gd name="connsiteX4" fmla="*/ 2339788 w 6710082"/>
                <a:gd name="connsiteY4" fmla="*/ 1694329 h 3200400"/>
                <a:gd name="connsiteX5" fmla="*/ 2556795 w 6710082"/>
                <a:gd name="connsiteY5" fmla="*/ 1015944 h 3200400"/>
                <a:gd name="connsiteX6" fmla="*/ 490121 w 6710082"/>
                <a:gd name="connsiteY6" fmla="*/ 1223585 h 3200400"/>
                <a:gd name="connsiteX7" fmla="*/ 242047 w 6710082"/>
                <a:gd name="connsiteY7" fmla="*/ 1976717 h 3200400"/>
                <a:gd name="connsiteX8" fmla="*/ 53788 w 6710082"/>
                <a:gd name="connsiteY8" fmla="*/ 2460812 h 3200400"/>
                <a:gd name="connsiteX9" fmla="*/ 0 w 6710082"/>
                <a:gd name="connsiteY9" fmla="*/ 2904564 h 3200400"/>
                <a:gd name="connsiteX10" fmla="*/ 484094 w 6710082"/>
                <a:gd name="connsiteY10" fmla="*/ 3106270 h 3200400"/>
                <a:gd name="connsiteX11" fmla="*/ 1586753 w 6710082"/>
                <a:gd name="connsiteY11" fmla="*/ 3186953 h 3200400"/>
                <a:gd name="connsiteX12" fmla="*/ 1869141 w 6710082"/>
                <a:gd name="connsiteY12" fmla="*/ 3092823 h 3200400"/>
                <a:gd name="connsiteX13" fmla="*/ 3254188 w 6710082"/>
                <a:gd name="connsiteY13" fmla="*/ 3200400 h 3200400"/>
                <a:gd name="connsiteX14" fmla="*/ 3913094 w 6710082"/>
                <a:gd name="connsiteY14" fmla="*/ 3186953 h 3200400"/>
                <a:gd name="connsiteX15" fmla="*/ 5002305 w 6710082"/>
                <a:gd name="connsiteY15" fmla="*/ 3012141 h 3200400"/>
                <a:gd name="connsiteX16" fmla="*/ 6104964 w 6710082"/>
                <a:gd name="connsiteY16" fmla="*/ 2850776 h 3200400"/>
                <a:gd name="connsiteX17" fmla="*/ 6710082 w 6710082"/>
                <a:gd name="connsiteY17" fmla="*/ 1922929 h 3200400"/>
                <a:gd name="connsiteX18" fmla="*/ 6481482 w 6710082"/>
                <a:gd name="connsiteY18" fmla="*/ 1089212 h 3200400"/>
                <a:gd name="connsiteX19" fmla="*/ 6333564 w 6710082"/>
                <a:gd name="connsiteY19" fmla="*/ 389964 h 3200400"/>
                <a:gd name="connsiteX20" fmla="*/ 5822576 w 6710082"/>
                <a:gd name="connsiteY20" fmla="*/ 40341 h 3200400"/>
                <a:gd name="connsiteX21" fmla="*/ 5486400 w 6710082"/>
                <a:gd name="connsiteY21" fmla="*/ 0 h 3200400"/>
                <a:gd name="connsiteX22" fmla="*/ 4894729 w 6710082"/>
                <a:gd name="connsiteY22" fmla="*/ 188259 h 3200400"/>
                <a:gd name="connsiteX23" fmla="*/ 4518211 w 6710082"/>
                <a:gd name="connsiteY23" fmla="*/ 672353 h 3200400"/>
                <a:gd name="connsiteX0" fmla="*/ 4518211 w 6710082"/>
                <a:gd name="connsiteY0" fmla="*/ 672353 h 3200400"/>
                <a:gd name="connsiteX1" fmla="*/ 4276164 w 6710082"/>
                <a:gd name="connsiteY1" fmla="*/ 1223682 h 3200400"/>
                <a:gd name="connsiteX2" fmla="*/ 4249270 w 6710082"/>
                <a:gd name="connsiteY2" fmla="*/ 1532964 h 3200400"/>
                <a:gd name="connsiteX3" fmla="*/ 2339788 w 6710082"/>
                <a:gd name="connsiteY3" fmla="*/ 1694329 h 3200400"/>
                <a:gd name="connsiteX4" fmla="*/ 2556795 w 6710082"/>
                <a:gd name="connsiteY4" fmla="*/ 1015944 h 3200400"/>
                <a:gd name="connsiteX5" fmla="*/ 490121 w 6710082"/>
                <a:gd name="connsiteY5" fmla="*/ 1223585 h 3200400"/>
                <a:gd name="connsiteX6" fmla="*/ 242047 w 6710082"/>
                <a:gd name="connsiteY6" fmla="*/ 1976717 h 3200400"/>
                <a:gd name="connsiteX7" fmla="*/ 53788 w 6710082"/>
                <a:gd name="connsiteY7" fmla="*/ 2460812 h 3200400"/>
                <a:gd name="connsiteX8" fmla="*/ 0 w 6710082"/>
                <a:gd name="connsiteY8" fmla="*/ 2904564 h 3200400"/>
                <a:gd name="connsiteX9" fmla="*/ 484094 w 6710082"/>
                <a:gd name="connsiteY9" fmla="*/ 3106270 h 3200400"/>
                <a:gd name="connsiteX10" fmla="*/ 1586753 w 6710082"/>
                <a:gd name="connsiteY10" fmla="*/ 3186953 h 3200400"/>
                <a:gd name="connsiteX11" fmla="*/ 1869141 w 6710082"/>
                <a:gd name="connsiteY11" fmla="*/ 3092823 h 3200400"/>
                <a:gd name="connsiteX12" fmla="*/ 3254188 w 6710082"/>
                <a:gd name="connsiteY12" fmla="*/ 3200400 h 3200400"/>
                <a:gd name="connsiteX13" fmla="*/ 3913094 w 6710082"/>
                <a:gd name="connsiteY13" fmla="*/ 3186953 h 3200400"/>
                <a:gd name="connsiteX14" fmla="*/ 5002305 w 6710082"/>
                <a:gd name="connsiteY14" fmla="*/ 3012141 h 3200400"/>
                <a:gd name="connsiteX15" fmla="*/ 6104964 w 6710082"/>
                <a:gd name="connsiteY15" fmla="*/ 2850776 h 3200400"/>
                <a:gd name="connsiteX16" fmla="*/ 6710082 w 6710082"/>
                <a:gd name="connsiteY16" fmla="*/ 1922929 h 3200400"/>
                <a:gd name="connsiteX17" fmla="*/ 6481482 w 6710082"/>
                <a:gd name="connsiteY17" fmla="*/ 1089212 h 3200400"/>
                <a:gd name="connsiteX18" fmla="*/ 6333564 w 6710082"/>
                <a:gd name="connsiteY18" fmla="*/ 389964 h 3200400"/>
                <a:gd name="connsiteX19" fmla="*/ 5822576 w 6710082"/>
                <a:gd name="connsiteY19" fmla="*/ 40341 h 3200400"/>
                <a:gd name="connsiteX20" fmla="*/ 5486400 w 6710082"/>
                <a:gd name="connsiteY20" fmla="*/ 0 h 3200400"/>
                <a:gd name="connsiteX21" fmla="*/ 4894729 w 6710082"/>
                <a:gd name="connsiteY21" fmla="*/ 188259 h 3200400"/>
                <a:gd name="connsiteX22" fmla="*/ 4518211 w 6710082"/>
                <a:gd name="connsiteY22" fmla="*/ 672353 h 3200400"/>
                <a:gd name="connsiteX0" fmla="*/ 4518211 w 6710082"/>
                <a:gd name="connsiteY0" fmla="*/ 672353 h 3200400"/>
                <a:gd name="connsiteX1" fmla="*/ 4276164 w 6710082"/>
                <a:gd name="connsiteY1" fmla="*/ 1223682 h 3200400"/>
                <a:gd name="connsiteX2" fmla="*/ 4249270 w 6710082"/>
                <a:gd name="connsiteY2" fmla="*/ 1532964 h 3200400"/>
                <a:gd name="connsiteX3" fmla="*/ 3411844 w 6710082"/>
                <a:gd name="connsiteY3" fmla="*/ 1104139 h 3200400"/>
                <a:gd name="connsiteX4" fmla="*/ 2556795 w 6710082"/>
                <a:gd name="connsiteY4" fmla="*/ 1015944 h 3200400"/>
                <a:gd name="connsiteX5" fmla="*/ 490121 w 6710082"/>
                <a:gd name="connsiteY5" fmla="*/ 1223585 h 3200400"/>
                <a:gd name="connsiteX6" fmla="*/ 242047 w 6710082"/>
                <a:gd name="connsiteY6" fmla="*/ 1976717 h 3200400"/>
                <a:gd name="connsiteX7" fmla="*/ 53788 w 6710082"/>
                <a:gd name="connsiteY7" fmla="*/ 2460812 h 3200400"/>
                <a:gd name="connsiteX8" fmla="*/ 0 w 6710082"/>
                <a:gd name="connsiteY8" fmla="*/ 2904564 h 3200400"/>
                <a:gd name="connsiteX9" fmla="*/ 484094 w 6710082"/>
                <a:gd name="connsiteY9" fmla="*/ 3106270 h 3200400"/>
                <a:gd name="connsiteX10" fmla="*/ 1586753 w 6710082"/>
                <a:gd name="connsiteY10" fmla="*/ 3186953 h 3200400"/>
                <a:gd name="connsiteX11" fmla="*/ 1869141 w 6710082"/>
                <a:gd name="connsiteY11" fmla="*/ 3092823 h 3200400"/>
                <a:gd name="connsiteX12" fmla="*/ 3254188 w 6710082"/>
                <a:gd name="connsiteY12" fmla="*/ 3200400 h 3200400"/>
                <a:gd name="connsiteX13" fmla="*/ 3913094 w 6710082"/>
                <a:gd name="connsiteY13" fmla="*/ 3186953 h 3200400"/>
                <a:gd name="connsiteX14" fmla="*/ 5002305 w 6710082"/>
                <a:gd name="connsiteY14" fmla="*/ 3012141 h 3200400"/>
                <a:gd name="connsiteX15" fmla="*/ 6104964 w 6710082"/>
                <a:gd name="connsiteY15" fmla="*/ 2850776 h 3200400"/>
                <a:gd name="connsiteX16" fmla="*/ 6710082 w 6710082"/>
                <a:gd name="connsiteY16" fmla="*/ 1922929 h 3200400"/>
                <a:gd name="connsiteX17" fmla="*/ 6481482 w 6710082"/>
                <a:gd name="connsiteY17" fmla="*/ 1089212 h 3200400"/>
                <a:gd name="connsiteX18" fmla="*/ 6333564 w 6710082"/>
                <a:gd name="connsiteY18" fmla="*/ 389964 h 3200400"/>
                <a:gd name="connsiteX19" fmla="*/ 5822576 w 6710082"/>
                <a:gd name="connsiteY19" fmla="*/ 40341 h 3200400"/>
                <a:gd name="connsiteX20" fmla="*/ 5486400 w 6710082"/>
                <a:gd name="connsiteY20" fmla="*/ 0 h 3200400"/>
                <a:gd name="connsiteX21" fmla="*/ 4894729 w 6710082"/>
                <a:gd name="connsiteY21" fmla="*/ 188259 h 3200400"/>
                <a:gd name="connsiteX22" fmla="*/ 4518211 w 6710082"/>
                <a:gd name="connsiteY22" fmla="*/ 672353 h 3200400"/>
                <a:gd name="connsiteX0" fmla="*/ 4518211 w 6710082"/>
                <a:gd name="connsiteY0" fmla="*/ 672353 h 3200400"/>
                <a:gd name="connsiteX1" fmla="*/ 4276164 w 6710082"/>
                <a:gd name="connsiteY1" fmla="*/ 1223682 h 3200400"/>
                <a:gd name="connsiteX2" fmla="*/ 4249270 w 6710082"/>
                <a:gd name="connsiteY2" fmla="*/ 1532964 h 3200400"/>
                <a:gd name="connsiteX3" fmla="*/ 3411844 w 6710082"/>
                <a:gd name="connsiteY3" fmla="*/ 1104139 h 3200400"/>
                <a:gd name="connsiteX4" fmla="*/ 2556795 w 6710082"/>
                <a:gd name="connsiteY4" fmla="*/ 1015944 h 3200400"/>
                <a:gd name="connsiteX5" fmla="*/ 490121 w 6710082"/>
                <a:gd name="connsiteY5" fmla="*/ 1223585 h 3200400"/>
                <a:gd name="connsiteX6" fmla="*/ 242047 w 6710082"/>
                <a:gd name="connsiteY6" fmla="*/ 1976717 h 3200400"/>
                <a:gd name="connsiteX7" fmla="*/ 53788 w 6710082"/>
                <a:gd name="connsiteY7" fmla="*/ 2460812 h 3200400"/>
                <a:gd name="connsiteX8" fmla="*/ 0 w 6710082"/>
                <a:gd name="connsiteY8" fmla="*/ 2904564 h 3200400"/>
                <a:gd name="connsiteX9" fmla="*/ 484094 w 6710082"/>
                <a:gd name="connsiteY9" fmla="*/ 3106270 h 3200400"/>
                <a:gd name="connsiteX10" fmla="*/ 1586753 w 6710082"/>
                <a:gd name="connsiteY10" fmla="*/ 3186953 h 3200400"/>
                <a:gd name="connsiteX11" fmla="*/ 1869141 w 6710082"/>
                <a:gd name="connsiteY11" fmla="*/ 3092823 h 3200400"/>
                <a:gd name="connsiteX12" fmla="*/ 3254188 w 6710082"/>
                <a:gd name="connsiteY12" fmla="*/ 3200400 h 3200400"/>
                <a:gd name="connsiteX13" fmla="*/ 3913094 w 6710082"/>
                <a:gd name="connsiteY13" fmla="*/ 3186953 h 3200400"/>
                <a:gd name="connsiteX14" fmla="*/ 5002305 w 6710082"/>
                <a:gd name="connsiteY14" fmla="*/ 3012141 h 3200400"/>
                <a:gd name="connsiteX15" fmla="*/ 6104964 w 6710082"/>
                <a:gd name="connsiteY15" fmla="*/ 2850776 h 3200400"/>
                <a:gd name="connsiteX16" fmla="*/ 6710082 w 6710082"/>
                <a:gd name="connsiteY16" fmla="*/ 1922929 h 3200400"/>
                <a:gd name="connsiteX17" fmla="*/ 6481482 w 6710082"/>
                <a:gd name="connsiteY17" fmla="*/ 1089212 h 3200400"/>
                <a:gd name="connsiteX18" fmla="*/ 6333564 w 6710082"/>
                <a:gd name="connsiteY18" fmla="*/ 389964 h 3200400"/>
                <a:gd name="connsiteX19" fmla="*/ 5822576 w 6710082"/>
                <a:gd name="connsiteY19" fmla="*/ 40341 h 3200400"/>
                <a:gd name="connsiteX20" fmla="*/ 5486400 w 6710082"/>
                <a:gd name="connsiteY20" fmla="*/ 0 h 3200400"/>
                <a:gd name="connsiteX21" fmla="*/ 4894729 w 6710082"/>
                <a:gd name="connsiteY21" fmla="*/ 188259 h 3200400"/>
                <a:gd name="connsiteX22" fmla="*/ 4518211 w 6710082"/>
                <a:gd name="connsiteY22" fmla="*/ 672353 h 3200400"/>
                <a:gd name="connsiteX0" fmla="*/ 4518211 w 6710082"/>
                <a:gd name="connsiteY0" fmla="*/ 672353 h 3200400"/>
                <a:gd name="connsiteX1" fmla="*/ 4249270 w 6710082"/>
                <a:gd name="connsiteY1" fmla="*/ 1532964 h 3200400"/>
                <a:gd name="connsiteX2" fmla="*/ 3411844 w 6710082"/>
                <a:gd name="connsiteY2" fmla="*/ 1104139 h 3200400"/>
                <a:gd name="connsiteX3" fmla="*/ 2556795 w 6710082"/>
                <a:gd name="connsiteY3" fmla="*/ 1015944 h 3200400"/>
                <a:gd name="connsiteX4" fmla="*/ 490121 w 6710082"/>
                <a:gd name="connsiteY4" fmla="*/ 1223585 h 3200400"/>
                <a:gd name="connsiteX5" fmla="*/ 242047 w 6710082"/>
                <a:gd name="connsiteY5" fmla="*/ 1976717 h 3200400"/>
                <a:gd name="connsiteX6" fmla="*/ 53788 w 6710082"/>
                <a:gd name="connsiteY6" fmla="*/ 2460812 h 3200400"/>
                <a:gd name="connsiteX7" fmla="*/ 0 w 6710082"/>
                <a:gd name="connsiteY7" fmla="*/ 2904564 h 3200400"/>
                <a:gd name="connsiteX8" fmla="*/ 484094 w 6710082"/>
                <a:gd name="connsiteY8" fmla="*/ 3106270 h 3200400"/>
                <a:gd name="connsiteX9" fmla="*/ 1586753 w 6710082"/>
                <a:gd name="connsiteY9" fmla="*/ 3186953 h 3200400"/>
                <a:gd name="connsiteX10" fmla="*/ 1869141 w 6710082"/>
                <a:gd name="connsiteY10" fmla="*/ 3092823 h 3200400"/>
                <a:gd name="connsiteX11" fmla="*/ 3254188 w 6710082"/>
                <a:gd name="connsiteY11" fmla="*/ 3200400 h 3200400"/>
                <a:gd name="connsiteX12" fmla="*/ 3913094 w 6710082"/>
                <a:gd name="connsiteY12" fmla="*/ 3186953 h 3200400"/>
                <a:gd name="connsiteX13" fmla="*/ 5002305 w 6710082"/>
                <a:gd name="connsiteY13" fmla="*/ 3012141 h 3200400"/>
                <a:gd name="connsiteX14" fmla="*/ 6104964 w 6710082"/>
                <a:gd name="connsiteY14" fmla="*/ 2850776 h 3200400"/>
                <a:gd name="connsiteX15" fmla="*/ 6710082 w 6710082"/>
                <a:gd name="connsiteY15" fmla="*/ 1922929 h 3200400"/>
                <a:gd name="connsiteX16" fmla="*/ 6481482 w 6710082"/>
                <a:gd name="connsiteY16" fmla="*/ 1089212 h 3200400"/>
                <a:gd name="connsiteX17" fmla="*/ 6333564 w 6710082"/>
                <a:gd name="connsiteY17" fmla="*/ 389964 h 3200400"/>
                <a:gd name="connsiteX18" fmla="*/ 5822576 w 6710082"/>
                <a:gd name="connsiteY18" fmla="*/ 40341 h 3200400"/>
                <a:gd name="connsiteX19" fmla="*/ 5486400 w 6710082"/>
                <a:gd name="connsiteY19" fmla="*/ 0 h 3200400"/>
                <a:gd name="connsiteX20" fmla="*/ 4894729 w 6710082"/>
                <a:gd name="connsiteY20" fmla="*/ 188259 h 3200400"/>
                <a:gd name="connsiteX21" fmla="*/ 4518211 w 6710082"/>
                <a:gd name="connsiteY21" fmla="*/ 672353 h 3200400"/>
                <a:gd name="connsiteX0" fmla="*/ 4518211 w 6710082"/>
                <a:gd name="connsiteY0" fmla="*/ 672353 h 3200400"/>
                <a:gd name="connsiteX1" fmla="*/ 3411844 w 6710082"/>
                <a:gd name="connsiteY1" fmla="*/ 1104139 h 3200400"/>
                <a:gd name="connsiteX2" fmla="*/ 2556795 w 6710082"/>
                <a:gd name="connsiteY2" fmla="*/ 1015944 h 3200400"/>
                <a:gd name="connsiteX3" fmla="*/ 490121 w 6710082"/>
                <a:gd name="connsiteY3" fmla="*/ 1223585 h 3200400"/>
                <a:gd name="connsiteX4" fmla="*/ 242047 w 6710082"/>
                <a:gd name="connsiteY4" fmla="*/ 1976717 h 3200400"/>
                <a:gd name="connsiteX5" fmla="*/ 53788 w 6710082"/>
                <a:gd name="connsiteY5" fmla="*/ 2460812 h 3200400"/>
                <a:gd name="connsiteX6" fmla="*/ 0 w 6710082"/>
                <a:gd name="connsiteY6" fmla="*/ 2904564 h 3200400"/>
                <a:gd name="connsiteX7" fmla="*/ 484094 w 6710082"/>
                <a:gd name="connsiteY7" fmla="*/ 3106270 h 3200400"/>
                <a:gd name="connsiteX8" fmla="*/ 1586753 w 6710082"/>
                <a:gd name="connsiteY8" fmla="*/ 3186953 h 3200400"/>
                <a:gd name="connsiteX9" fmla="*/ 1869141 w 6710082"/>
                <a:gd name="connsiteY9" fmla="*/ 3092823 h 3200400"/>
                <a:gd name="connsiteX10" fmla="*/ 3254188 w 6710082"/>
                <a:gd name="connsiteY10" fmla="*/ 3200400 h 3200400"/>
                <a:gd name="connsiteX11" fmla="*/ 3913094 w 6710082"/>
                <a:gd name="connsiteY11" fmla="*/ 3186953 h 3200400"/>
                <a:gd name="connsiteX12" fmla="*/ 5002305 w 6710082"/>
                <a:gd name="connsiteY12" fmla="*/ 3012141 h 3200400"/>
                <a:gd name="connsiteX13" fmla="*/ 6104964 w 6710082"/>
                <a:gd name="connsiteY13" fmla="*/ 2850776 h 3200400"/>
                <a:gd name="connsiteX14" fmla="*/ 6710082 w 6710082"/>
                <a:gd name="connsiteY14" fmla="*/ 1922929 h 3200400"/>
                <a:gd name="connsiteX15" fmla="*/ 6481482 w 6710082"/>
                <a:gd name="connsiteY15" fmla="*/ 1089212 h 3200400"/>
                <a:gd name="connsiteX16" fmla="*/ 6333564 w 6710082"/>
                <a:gd name="connsiteY16" fmla="*/ 389964 h 3200400"/>
                <a:gd name="connsiteX17" fmla="*/ 5822576 w 6710082"/>
                <a:gd name="connsiteY17" fmla="*/ 40341 h 3200400"/>
                <a:gd name="connsiteX18" fmla="*/ 5486400 w 6710082"/>
                <a:gd name="connsiteY18" fmla="*/ 0 h 3200400"/>
                <a:gd name="connsiteX19" fmla="*/ 4894729 w 6710082"/>
                <a:gd name="connsiteY19" fmla="*/ 188259 h 3200400"/>
                <a:gd name="connsiteX20" fmla="*/ 4518211 w 6710082"/>
                <a:gd name="connsiteY20" fmla="*/ 672353 h 3200400"/>
                <a:gd name="connsiteX0" fmla="*/ 4518211 w 6710082"/>
                <a:gd name="connsiteY0" fmla="*/ 672353 h 3200400"/>
                <a:gd name="connsiteX1" fmla="*/ 3411844 w 6710082"/>
                <a:gd name="connsiteY1" fmla="*/ 1104139 h 3200400"/>
                <a:gd name="connsiteX2" fmla="*/ 2556795 w 6710082"/>
                <a:gd name="connsiteY2" fmla="*/ 1015944 h 3200400"/>
                <a:gd name="connsiteX3" fmla="*/ 490121 w 6710082"/>
                <a:gd name="connsiteY3" fmla="*/ 1223585 h 3200400"/>
                <a:gd name="connsiteX4" fmla="*/ 242047 w 6710082"/>
                <a:gd name="connsiteY4" fmla="*/ 1976717 h 3200400"/>
                <a:gd name="connsiteX5" fmla="*/ 53788 w 6710082"/>
                <a:gd name="connsiteY5" fmla="*/ 2460812 h 3200400"/>
                <a:gd name="connsiteX6" fmla="*/ 0 w 6710082"/>
                <a:gd name="connsiteY6" fmla="*/ 2904564 h 3200400"/>
                <a:gd name="connsiteX7" fmla="*/ 484094 w 6710082"/>
                <a:gd name="connsiteY7" fmla="*/ 3106270 h 3200400"/>
                <a:gd name="connsiteX8" fmla="*/ 1586753 w 6710082"/>
                <a:gd name="connsiteY8" fmla="*/ 3186953 h 3200400"/>
                <a:gd name="connsiteX9" fmla="*/ 1869141 w 6710082"/>
                <a:gd name="connsiteY9" fmla="*/ 3092823 h 3200400"/>
                <a:gd name="connsiteX10" fmla="*/ 3254188 w 6710082"/>
                <a:gd name="connsiteY10" fmla="*/ 3200400 h 3200400"/>
                <a:gd name="connsiteX11" fmla="*/ 3913094 w 6710082"/>
                <a:gd name="connsiteY11" fmla="*/ 3186953 h 3200400"/>
                <a:gd name="connsiteX12" fmla="*/ 5002305 w 6710082"/>
                <a:gd name="connsiteY12" fmla="*/ 3012141 h 3200400"/>
                <a:gd name="connsiteX13" fmla="*/ 6104964 w 6710082"/>
                <a:gd name="connsiteY13" fmla="*/ 2850776 h 3200400"/>
                <a:gd name="connsiteX14" fmla="*/ 6710082 w 6710082"/>
                <a:gd name="connsiteY14" fmla="*/ 1922929 h 3200400"/>
                <a:gd name="connsiteX15" fmla="*/ 6481482 w 6710082"/>
                <a:gd name="connsiteY15" fmla="*/ 1089212 h 3200400"/>
                <a:gd name="connsiteX16" fmla="*/ 6333564 w 6710082"/>
                <a:gd name="connsiteY16" fmla="*/ 389964 h 3200400"/>
                <a:gd name="connsiteX17" fmla="*/ 5822576 w 6710082"/>
                <a:gd name="connsiteY17" fmla="*/ 40341 h 3200400"/>
                <a:gd name="connsiteX18" fmla="*/ 5486400 w 6710082"/>
                <a:gd name="connsiteY18" fmla="*/ 0 h 3200400"/>
                <a:gd name="connsiteX19" fmla="*/ 4518211 w 6710082"/>
                <a:gd name="connsiteY19" fmla="*/ 672353 h 3200400"/>
                <a:gd name="connsiteX0" fmla="*/ 4518211 w 6710082"/>
                <a:gd name="connsiteY0" fmla="*/ 672353 h 3200400"/>
                <a:gd name="connsiteX1" fmla="*/ 3411844 w 6710082"/>
                <a:gd name="connsiteY1" fmla="*/ 1104139 h 3200400"/>
                <a:gd name="connsiteX2" fmla="*/ 2556795 w 6710082"/>
                <a:gd name="connsiteY2" fmla="*/ 1015944 h 3200400"/>
                <a:gd name="connsiteX3" fmla="*/ 490121 w 6710082"/>
                <a:gd name="connsiteY3" fmla="*/ 1223585 h 3200400"/>
                <a:gd name="connsiteX4" fmla="*/ 242047 w 6710082"/>
                <a:gd name="connsiteY4" fmla="*/ 1976717 h 3200400"/>
                <a:gd name="connsiteX5" fmla="*/ 53788 w 6710082"/>
                <a:gd name="connsiteY5" fmla="*/ 2460812 h 3200400"/>
                <a:gd name="connsiteX6" fmla="*/ 0 w 6710082"/>
                <a:gd name="connsiteY6" fmla="*/ 2904564 h 3200400"/>
                <a:gd name="connsiteX7" fmla="*/ 484094 w 6710082"/>
                <a:gd name="connsiteY7" fmla="*/ 3106270 h 3200400"/>
                <a:gd name="connsiteX8" fmla="*/ 1586753 w 6710082"/>
                <a:gd name="connsiteY8" fmla="*/ 3186953 h 3200400"/>
                <a:gd name="connsiteX9" fmla="*/ 1869141 w 6710082"/>
                <a:gd name="connsiteY9" fmla="*/ 3092823 h 3200400"/>
                <a:gd name="connsiteX10" fmla="*/ 3254188 w 6710082"/>
                <a:gd name="connsiteY10" fmla="*/ 3200400 h 3200400"/>
                <a:gd name="connsiteX11" fmla="*/ 3913094 w 6710082"/>
                <a:gd name="connsiteY11" fmla="*/ 3186953 h 3200400"/>
                <a:gd name="connsiteX12" fmla="*/ 5002305 w 6710082"/>
                <a:gd name="connsiteY12" fmla="*/ 3012141 h 3200400"/>
                <a:gd name="connsiteX13" fmla="*/ 6104964 w 6710082"/>
                <a:gd name="connsiteY13" fmla="*/ 2850776 h 3200400"/>
                <a:gd name="connsiteX14" fmla="*/ 6710082 w 6710082"/>
                <a:gd name="connsiteY14" fmla="*/ 1922929 h 3200400"/>
                <a:gd name="connsiteX15" fmla="*/ 6481482 w 6710082"/>
                <a:gd name="connsiteY15" fmla="*/ 1089212 h 3200400"/>
                <a:gd name="connsiteX16" fmla="*/ 6333564 w 6710082"/>
                <a:gd name="connsiteY16" fmla="*/ 389964 h 3200400"/>
                <a:gd name="connsiteX17" fmla="*/ 5486400 w 6710082"/>
                <a:gd name="connsiteY17" fmla="*/ 0 h 3200400"/>
                <a:gd name="connsiteX18" fmla="*/ 4518211 w 6710082"/>
                <a:gd name="connsiteY18" fmla="*/ 672353 h 3200400"/>
                <a:gd name="connsiteX0" fmla="*/ 4518211 w 6710082"/>
                <a:gd name="connsiteY0" fmla="*/ 282389 h 2810436"/>
                <a:gd name="connsiteX1" fmla="*/ 3411844 w 6710082"/>
                <a:gd name="connsiteY1" fmla="*/ 714175 h 2810436"/>
                <a:gd name="connsiteX2" fmla="*/ 2556795 w 6710082"/>
                <a:gd name="connsiteY2" fmla="*/ 625980 h 2810436"/>
                <a:gd name="connsiteX3" fmla="*/ 490121 w 6710082"/>
                <a:gd name="connsiteY3" fmla="*/ 833621 h 2810436"/>
                <a:gd name="connsiteX4" fmla="*/ 242047 w 6710082"/>
                <a:gd name="connsiteY4" fmla="*/ 1586753 h 2810436"/>
                <a:gd name="connsiteX5" fmla="*/ 53788 w 6710082"/>
                <a:gd name="connsiteY5" fmla="*/ 2070848 h 2810436"/>
                <a:gd name="connsiteX6" fmla="*/ 0 w 6710082"/>
                <a:gd name="connsiteY6" fmla="*/ 2514600 h 2810436"/>
                <a:gd name="connsiteX7" fmla="*/ 484094 w 6710082"/>
                <a:gd name="connsiteY7" fmla="*/ 2716306 h 2810436"/>
                <a:gd name="connsiteX8" fmla="*/ 1586753 w 6710082"/>
                <a:gd name="connsiteY8" fmla="*/ 2796989 h 2810436"/>
                <a:gd name="connsiteX9" fmla="*/ 1869141 w 6710082"/>
                <a:gd name="connsiteY9" fmla="*/ 2702859 h 2810436"/>
                <a:gd name="connsiteX10" fmla="*/ 3254188 w 6710082"/>
                <a:gd name="connsiteY10" fmla="*/ 2810436 h 2810436"/>
                <a:gd name="connsiteX11" fmla="*/ 3913094 w 6710082"/>
                <a:gd name="connsiteY11" fmla="*/ 2796989 h 2810436"/>
                <a:gd name="connsiteX12" fmla="*/ 5002305 w 6710082"/>
                <a:gd name="connsiteY12" fmla="*/ 2622177 h 2810436"/>
                <a:gd name="connsiteX13" fmla="*/ 6104964 w 6710082"/>
                <a:gd name="connsiteY13" fmla="*/ 2460812 h 2810436"/>
                <a:gd name="connsiteX14" fmla="*/ 6710082 w 6710082"/>
                <a:gd name="connsiteY14" fmla="*/ 1532965 h 2810436"/>
                <a:gd name="connsiteX15" fmla="*/ 6481482 w 6710082"/>
                <a:gd name="connsiteY15" fmla="*/ 699248 h 2810436"/>
                <a:gd name="connsiteX16" fmla="*/ 6333564 w 6710082"/>
                <a:gd name="connsiteY16" fmla="*/ 0 h 2810436"/>
                <a:gd name="connsiteX17" fmla="*/ 5360276 w 6710082"/>
                <a:gd name="connsiteY17" fmla="*/ 965879 h 2810436"/>
                <a:gd name="connsiteX18" fmla="*/ 4518211 w 6710082"/>
                <a:gd name="connsiteY18" fmla="*/ 282389 h 2810436"/>
                <a:gd name="connsiteX0" fmla="*/ 4518211 w 6710082"/>
                <a:gd name="connsiteY0" fmla="*/ 282389 h 2810436"/>
                <a:gd name="connsiteX1" fmla="*/ 3411844 w 6710082"/>
                <a:gd name="connsiteY1" fmla="*/ 714175 h 2810436"/>
                <a:gd name="connsiteX2" fmla="*/ 2556795 w 6710082"/>
                <a:gd name="connsiteY2" fmla="*/ 625980 h 2810436"/>
                <a:gd name="connsiteX3" fmla="*/ 490121 w 6710082"/>
                <a:gd name="connsiteY3" fmla="*/ 833621 h 2810436"/>
                <a:gd name="connsiteX4" fmla="*/ 242047 w 6710082"/>
                <a:gd name="connsiteY4" fmla="*/ 1586753 h 2810436"/>
                <a:gd name="connsiteX5" fmla="*/ 53788 w 6710082"/>
                <a:gd name="connsiteY5" fmla="*/ 2070848 h 2810436"/>
                <a:gd name="connsiteX6" fmla="*/ 0 w 6710082"/>
                <a:gd name="connsiteY6" fmla="*/ 2514600 h 2810436"/>
                <a:gd name="connsiteX7" fmla="*/ 484094 w 6710082"/>
                <a:gd name="connsiteY7" fmla="*/ 2716306 h 2810436"/>
                <a:gd name="connsiteX8" fmla="*/ 1586753 w 6710082"/>
                <a:gd name="connsiteY8" fmla="*/ 2796989 h 2810436"/>
                <a:gd name="connsiteX9" fmla="*/ 1869141 w 6710082"/>
                <a:gd name="connsiteY9" fmla="*/ 2702859 h 2810436"/>
                <a:gd name="connsiteX10" fmla="*/ 3254188 w 6710082"/>
                <a:gd name="connsiteY10" fmla="*/ 2810436 h 2810436"/>
                <a:gd name="connsiteX11" fmla="*/ 3913094 w 6710082"/>
                <a:gd name="connsiteY11" fmla="*/ 2796989 h 2810436"/>
                <a:gd name="connsiteX12" fmla="*/ 5002305 w 6710082"/>
                <a:gd name="connsiteY12" fmla="*/ 2622177 h 2810436"/>
                <a:gd name="connsiteX13" fmla="*/ 6104964 w 6710082"/>
                <a:gd name="connsiteY13" fmla="*/ 2460812 h 2810436"/>
                <a:gd name="connsiteX14" fmla="*/ 6710082 w 6710082"/>
                <a:gd name="connsiteY14" fmla="*/ 1532965 h 2810436"/>
                <a:gd name="connsiteX15" fmla="*/ 6333564 w 6710082"/>
                <a:gd name="connsiteY15" fmla="*/ 0 h 2810436"/>
                <a:gd name="connsiteX16" fmla="*/ 5360276 w 6710082"/>
                <a:gd name="connsiteY16" fmla="*/ 965879 h 2810436"/>
                <a:gd name="connsiteX17" fmla="*/ 4518211 w 6710082"/>
                <a:gd name="connsiteY17" fmla="*/ 282389 h 2810436"/>
                <a:gd name="connsiteX0" fmla="*/ 4518211 w 6710082"/>
                <a:gd name="connsiteY0" fmla="*/ 0 h 2528047"/>
                <a:gd name="connsiteX1" fmla="*/ 3411844 w 6710082"/>
                <a:gd name="connsiteY1" fmla="*/ 431786 h 2528047"/>
                <a:gd name="connsiteX2" fmla="*/ 2556795 w 6710082"/>
                <a:gd name="connsiteY2" fmla="*/ 343591 h 2528047"/>
                <a:gd name="connsiteX3" fmla="*/ 490121 w 6710082"/>
                <a:gd name="connsiteY3" fmla="*/ 551232 h 2528047"/>
                <a:gd name="connsiteX4" fmla="*/ 242047 w 6710082"/>
                <a:gd name="connsiteY4" fmla="*/ 1304364 h 2528047"/>
                <a:gd name="connsiteX5" fmla="*/ 53788 w 6710082"/>
                <a:gd name="connsiteY5" fmla="*/ 1788459 h 2528047"/>
                <a:gd name="connsiteX6" fmla="*/ 0 w 6710082"/>
                <a:gd name="connsiteY6" fmla="*/ 2232211 h 2528047"/>
                <a:gd name="connsiteX7" fmla="*/ 484094 w 6710082"/>
                <a:gd name="connsiteY7" fmla="*/ 2433917 h 2528047"/>
                <a:gd name="connsiteX8" fmla="*/ 1586753 w 6710082"/>
                <a:gd name="connsiteY8" fmla="*/ 2514600 h 2528047"/>
                <a:gd name="connsiteX9" fmla="*/ 1869141 w 6710082"/>
                <a:gd name="connsiteY9" fmla="*/ 2420470 h 2528047"/>
                <a:gd name="connsiteX10" fmla="*/ 3254188 w 6710082"/>
                <a:gd name="connsiteY10" fmla="*/ 2528047 h 2528047"/>
                <a:gd name="connsiteX11" fmla="*/ 3913094 w 6710082"/>
                <a:gd name="connsiteY11" fmla="*/ 2514600 h 2528047"/>
                <a:gd name="connsiteX12" fmla="*/ 5002305 w 6710082"/>
                <a:gd name="connsiteY12" fmla="*/ 2339788 h 2528047"/>
                <a:gd name="connsiteX13" fmla="*/ 6104964 w 6710082"/>
                <a:gd name="connsiteY13" fmla="*/ 2178423 h 2528047"/>
                <a:gd name="connsiteX14" fmla="*/ 6710082 w 6710082"/>
                <a:gd name="connsiteY14" fmla="*/ 1250576 h 2528047"/>
                <a:gd name="connsiteX15" fmla="*/ 5360276 w 6710082"/>
                <a:gd name="connsiteY15" fmla="*/ 683490 h 2528047"/>
                <a:gd name="connsiteX16" fmla="*/ 4518211 w 6710082"/>
                <a:gd name="connsiteY16" fmla="*/ 0 h 2528047"/>
                <a:gd name="connsiteX0" fmla="*/ 4518211 w 6104964"/>
                <a:gd name="connsiteY0" fmla="*/ 0 h 2528047"/>
                <a:gd name="connsiteX1" fmla="*/ 3411844 w 6104964"/>
                <a:gd name="connsiteY1" fmla="*/ 431786 h 2528047"/>
                <a:gd name="connsiteX2" fmla="*/ 2556795 w 6104964"/>
                <a:gd name="connsiteY2" fmla="*/ 343591 h 2528047"/>
                <a:gd name="connsiteX3" fmla="*/ 490121 w 6104964"/>
                <a:gd name="connsiteY3" fmla="*/ 551232 h 2528047"/>
                <a:gd name="connsiteX4" fmla="*/ 242047 w 6104964"/>
                <a:gd name="connsiteY4" fmla="*/ 1304364 h 2528047"/>
                <a:gd name="connsiteX5" fmla="*/ 53788 w 6104964"/>
                <a:gd name="connsiteY5" fmla="*/ 1788459 h 2528047"/>
                <a:gd name="connsiteX6" fmla="*/ 0 w 6104964"/>
                <a:gd name="connsiteY6" fmla="*/ 2232211 h 2528047"/>
                <a:gd name="connsiteX7" fmla="*/ 484094 w 6104964"/>
                <a:gd name="connsiteY7" fmla="*/ 2433917 h 2528047"/>
                <a:gd name="connsiteX8" fmla="*/ 1586753 w 6104964"/>
                <a:gd name="connsiteY8" fmla="*/ 2514600 h 2528047"/>
                <a:gd name="connsiteX9" fmla="*/ 1869141 w 6104964"/>
                <a:gd name="connsiteY9" fmla="*/ 2420470 h 2528047"/>
                <a:gd name="connsiteX10" fmla="*/ 3254188 w 6104964"/>
                <a:gd name="connsiteY10" fmla="*/ 2528047 h 2528047"/>
                <a:gd name="connsiteX11" fmla="*/ 3913094 w 6104964"/>
                <a:gd name="connsiteY11" fmla="*/ 2514600 h 2528047"/>
                <a:gd name="connsiteX12" fmla="*/ 5002305 w 6104964"/>
                <a:gd name="connsiteY12" fmla="*/ 2339788 h 2528047"/>
                <a:gd name="connsiteX13" fmla="*/ 6104964 w 6104964"/>
                <a:gd name="connsiteY13" fmla="*/ 2178423 h 2528047"/>
                <a:gd name="connsiteX14" fmla="*/ 5360276 w 6104964"/>
                <a:gd name="connsiteY14" fmla="*/ 683490 h 2528047"/>
                <a:gd name="connsiteX15" fmla="*/ 4518211 w 6104964"/>
                <a:gd name="connsiteY15" fmla="*/ 0 h 2528047"/>
                <a:gd name="connsiteX0" fmla="*/ 4518211 w 5537405"/>
                <a:gd name="connsiteY0" fmla="*/ 0 h 2528047"/>
                <a:gd name="connsiteX1" fmla="*/ 3411844 w 5537405"/>
                <a:gd name="connsiteY1" fmla="*/ 431786 h 2528047"/>
                <a:gd name="connsiteX2" fmla="*/ 2556795 w 5537405"/>
                <a:gd name="connsiteY2" fmla="*/ 343591 h 2528047"/>
                <a:gd name="connsiteX3" fmla="*/ 490121 w 5537405"/>
                <a:gd name="connsiteY3" fmla="*/ 551232 h 2528047"/>
                <a:gd name="connsiteX4" fmla="*/ 242047 w 5537405"/>
                <a:gd name="connsiteY4" fmla="*/ 1304364 h 2528047"/>
                <a:gd name="connsiteX5" fmla="*/ 53788 w 5537405"/>
                <a:gd name="connsiteY5" fmla="*/ 1788459 h 2528047"/>
                <a:gd name="connsiteX6" fmla="*/ 0 w 5537405"/>
                <a:gd name="connsiteY6" fmla="*/ 2232211 h 2528047"/>
                <a:gd name="connsiteX7" fmla="*/ 484094 w 5537405"/>
                <a:gd name="connsiteY7" fmla="*/ 2433917 h 2528047"/>
                <a:gd name="connsiteX8" fmla="*/ 1586753 w 5537405"/>
                <a:gd name="connsiteY8" fmla="*/ 2514600 h 2528047"/>
                <a:gd name="connsiteX9" fmla="*/ 1869141 w 5537405"/>
                <a:gd name="connsiteY9" fmla="*/ 2420470 h 2528047"/>
                <a:gd name="connsiteX10" fmla="*/ 3254188 w 5537405"/>
                <a:gd name="connsiteY10" fmla="*/ 2528047 h 2528047"/>
                <a:gd name="connsiteX11" fmla="*/ 3913094 w 5537405"/>
                <a:gd name="connsiteY11" fmla="*/ 2514600 h 2528047"/>
                <a:gd name="connsiteX12" fmla="*/ 5002305 w 5537405"/>
                <a:gd name="connsiteY12" fmla="*/ 2339788 h 2528047"/>
                <a:gd name="connsiteX13" fmla="*/ 5537405 w 5537405"/>
                <a:gd name="connsiteY13" fmla="*/ 1827500 h 2528047"/>
                <a:gd name="connsiteX14" fmla="*/ 5360276 w 5537405"/>
                <a:gd name="connsiteY14" fmla="*/ 683490 h 2528047"/>
                <a:gd name="connsiteX15" fmla="*/ 4518211 w 5537405"/>
                <a:gd name="connsiteY15" fmla="*/ 0 h 2528047"/>
                <a:gd name="connsiteX0" fmla="*/ 4518211 w 5537405"/>
                <a:gd name="connsiteY0" fmla="*/ 0 h 2528047"/>
                <a:gd name="connsiteX1" fmla="*/ 3411844 w 5537405"/>
                <a:gd name="connsiteY1" fmla="*/ 431786 h 2528047"/>
                <a:gd name="connsiteX2" fmla="*/ 2556795 w 5537405"/>
                <a:gd name="connsiteY2" fmla="*/ 343591 h 2528047"/>
                <a:gd name="connsiteX3" fmla="*/ 490121 w 5537405"/>
                <a:gd name="connsiteY3" fmla="*/ 551232 h 2528047"/>
                <a:gd name="connsiteX4" fmla="*/ 242047 w 5537405"/>
                <a:gd name="connsiteY4" fmla="*/ 1304364 h 2528047"/>
                <a:gd name="connsiteX5" fmla="*/ 53788 w 5537405"/>
                <a:gd name="connsiteY5" fmla="*/ 1788459 h 2528047"/>
                <a:gd name="connsiteX6" fmla="*/ 0 w 5537405"/>
                <a:gd name="connsiteY6" fmla="*/ 2232211 h 2528047"/>
                <a:gd name="connsiteX7" fmla="*/ 484094 w 5537405"/>
                <a:gd name="connsiteY7" fmla="*/ 2433917 h 2528047"/>
                <a:gd name="connsiteX8" fmla="*/ 1586753 w 5537405"/>
                <a:gd name="connsiteY8" fmla="*/ 2514600 h 2528047"/>
                <a:gd name="connsiteX9" fmla="*/ 1869141 w 5537405"/>
                <a:gd name="connsiteY9" fmla="*/ 2420470 h 2528047"/>
                <a:gd name="connsiteX10" fmla="*/ 3254188 w 5537405"/>
                <a:gd name="connsiteY10" fmla="*/ 2528047 h 2528047"/>
                <a:gd name="connsiteX11" fmla="*/ 3913094 w 5537405"/>
                <a:gd name="connsiteY11" fmla="*/ 2514600 h 2528047"/>
                <a:gd name="connsiteX12" fmla="*/ 5002305 w 5537405"/>
                <a:gd name="connsiteY12" fmla="*/ 2339788 h 2528047"/>
                <a:gd name="connsiteX13" fmla="*/ 5537405 w 5537405"/>
                <a:gd name="connsiteY13" fmla="*/ 1827500 h 2528047"/>
                <a:gd name="connsiteX14" fmla="*/ 5457460 w 5537405"/>
                <a:gd name="connsiteY14" fmla="*/ 1268182 h 2528047"/>
                <a:gd name="connsiteX15" fmla="*/ 5360276 w 5537405"/>
                <a:gd name="connsiteY15" fmla="*/ 683490 h 2528047"/>
                <a:gd name="connsiteX16" fmla="*/ 4518211 w 5537405"/>
                <a:gd name="connsiteY16" fmla="*/ 0 h 2528047"/>
                <a:gd name="connsiteX0" fmla="*/ 4518211 w 5757005"/>
                <a:gd name="connsiteY0" fmla="*/ 0 h 2528047"/>
                <a:gd name="connsiteX1" fmla="*/ 3411844 w 5757005"/>
                <a:gd name="connsiteY1" fmla="*/ 431786 h 2528047"/>
                <a:gd name="connsiteX2" fmla="*/ 2556795 w 5757005"/>
                <a:gd name="connsiteY2" fmla="*/ 343591 h 2528047"/>
                <a:gd name="connsiteX3" fmla="*/ 490121 w 5757005"/>
                <a:gd name="connsiteY3" fmla="*/ 551232 h 2528047"/>
                <a:gd name="connsiteX4" fmla="*/ 242047 w 5757005"/>
                <a:gd name="connsiteY4" fmla="*/ 1304364 h 2528047"/>
                <a:gd name="connsiteX5" fmla="*/ 53788 w 5757005"/>
                <a:gd name="connsiteY5" fmla="*/ 1788459 h 2528047"/>
                <a:gd name="connsiteX6" fmla="*/ 0 w 5757005"/>
                <a:gd name="connsiteY6" fmla="*/ 2232211 h 2528047"/>
                <a:gd name="connsiteX7" fmla="*/ 484094 w 5757005"/>
                <a:gd name="connsiteY7" fmla="*/ 2433917 h 2528047"/>
                <a:gd name="connsiteX8" fmla="*/ 1586753 w 5757005"/>
                <a:gd name="connsiteY8" fmla="*/ 2514600 h 2528047"/>
                <a:gd name="connsiteX9" fmla="*/ 1869141 w 5757005"/>
                <a:gd name="connsiteY9" fmla="*/ 2420470 h 2528047"/>
                <a:gd name="connsiteX10" fmla="*/ 3254188 w 5757005"/>
                <a:gd name="connsiteY10" fmla="*/ 2528047 h 2528047"/>
                <a:gd name="connsiteX11" fmla="*/ 3913094 w 5757005"/>
                <a:gd name="connsiteY11" fmla="*/ 2514600 h 2528047"/>
                <a:gd name="connsiteX12" fmla="*/ 5002305 w 5757005"/>
                <a:gd name="connsiteY12" fmla="*/ 2339788 h 2528047"/>
                <a:gd name="connsiteX13" fmla="*/ 5537405 w 5757005"/>
                <a:gd name="connsiteY13" fmla="*/ 1827500 h 2528047"/>
                <a:gd name="connsiteX14" fmla="*/ 5757005 w 5757005"/>
                <a:gd name="connsiteY14" fmla="*/ 1284134 h 2528047"/>
                <a:gd name="connsiteX15" fmla="*/ 5360276 w 5757005"/>
                <a:gd name="connsiteY15" fmla="*/ 683490 h 2528047"/>
                <a:gd name="connsiteX16" fmla="*/ 4518211 w 5757005"/>
                <a:gd name="connsiteY16" fmla="*/ 0 h 2528047"/>
                <a:gd name="connsiteX0" fmla="*/ 4518211 w 5757005"/>
                <a:gd name="connsiteY0" fmla="*/ 0 h 2528047"/>
                <a:gd name="connsiteX1" fmla="*/ 3411844 w 5757005"/>
                <a:gd name="connsiteY1" fmla="*/ 431786 h 2528047"/>
                <a:gd name="connsiteX2" fmla="*/ 2556795 w 5757005"/>
                <a:gd name="connsiteY2" fmla="*/ 343591 h 2528047"/>
                <a:gd name="connsiteX3" fmla="*/ 490121 w 5757005"/>
                <a:gd name="connsiteY3" fmla="*/ 551232 h 2528047"/>
                <a:gd name="connsiteX4" fmla="*/ 242047 w 5757005"/>
                <a:gd name="connsiteY4" fmla="*/ 1304364 h 2528047"/>
                <a:gd name="connsiteX5" fmla="*/ 53788 w 5757005"/>
                <a:gd name="connsiteY5" fmla="*/ 1788459 h 2528047"/>
                <a:gd name="connsiteX6" fmla="*/ 0 w 5757005"/>
                <a:gd name="connsiteY6" fmla="*/ 2232211 h 2528047"/>
                <a:gd name="connsiteX7" fmla="*/ 484094 w 5757005"/>
                <a:gd name="connsiteY7" fmla="*/ 2433917 h 2528047"/>
                <a:gd name="connsiteX8" fmla="*/ 1586753 w 5757005"/>
                <a:gd name="connsiteY8" fmla="*/ 2514600 h 2528047"/>
                <a:gd name="connsiteX9" fmla="*/ 1869141 w 5757005"/>
                <a:gd name="connsiteY9" fmla="*/ 2420470 h 2528047"/>
                <a:gd name="connsiteX10" fmla="*/ 3254188 w 5757005"/>
                <a:gd name="connsiteY10" fmla="*/ 2528047 h 2528047"/>
                <a:gd name="connsiteX11" fmla="*/ 3913094 w 5757005"/>
                <a:gd name="connsiteY11" fmla="*/ 2514600 h 2528047"/>
                <a:gd name="connsiteX12" fmla="*/ 5002305 w 5757005"/>
                <a:gd name="connsiteY12" fmla="*/ 2339788 h 2528047"/>
                <a:gd name="connsiteX13" fmla="*/ 5742357 w 5757005"/>
                <a:gd name="connsiteY13" fmla="*/ 1971060 h 2528047"/>
                <a:gd name="connsiteX14" fmla="*/ 5757005 w 5757005"/>
                <a:gd name="connsiteY14" fmla="*/ 1284134 h 2528047"/>
                <a:gd name="connsiteX15" fmla="*/ 5360276 w 5757005"/>
                <a:gd name="connsiteY15" fmla="*/ 683490 h 2528047"/>
                <a:gd name="connsiteX16" fmla="*/ 4518211 w 5757005"/>
                <a:gd name="connsiteY16" fmla="*/ 0 h 2528047"/>
                <a:gd name="connsiteX0" fmla="*/ 4518211 w 5757005"/>
                <a:gd name="connsiteY0" fmla="*/ 0 h 2528047"/>
                <a:gd name="connsiteX1" fmla="*/ 3411844 w 5757005"/>
                <a:gd name="connsiteY1" fmla="*/ 431786 h 2528047"/>
                <a:gd name="connsiteX2" fmla="*/ 2556795 w 5757005"/>
                <a:gd name="connsiteY2" fmla="*/ 343591 h 2528047"/>
                <a:gd name="connsiteX3" fmla="*/ 490121 w 5757005"/>
                <a:gd name="connsiteY3" fmla="*/ 551232 h 2528047"/>
                <a:gd name="connsiteX4" fmla="*/ 242047 w 5757005"/>
                <a:gd name="connsiteY4" fmla="*/ 1304364 h 2528047"/>
                <a:gd name="connsiteX5" fmla="*/ 53788 w 5757005"/>
                <a:gd name="connsiteY5" fmla="*/ 1788459 h 2528047"/>
                <a:gd name="connsiteX6" fmla="*/ 0 w 5757005"/>
                <a:gd name="connsiteY6" fmla="*/ 2232211 h 2528047"/>
                <a:gd name="connsiteX7" fmla="*/ 484094 w 5757005"/>
                <a:gd name="connsiteY7" fmla="*/ 2433917 h 2528047"/>
                <a:gd name="connsiteX8" fmla="*/ 1586753 w 5757005"/>
                <a:gd name="connsiteY8" fmla="*/ 2514600 h 2528047"/>
                <a:gd name="connsiteX9" fmla="*/ 1869141 w 5757005"/>
                <a:gd name="connsiteY9" fmla="*/ 2420470 h 2528047"/>
                <a:gd name="connsiteX10" fmla="*/ 3254188 w 5757005"/>
                <a:gd name="connsiteY10" fmla="*/ 2528047 h 2528047"/>
                <a:gd name="connsiteX11" fmla="*/ 3913094 w 5757005"/>
                <a:gd name="connsiteY11" fmla="*/ 2514600 h 2528047"/>
                <a:gd name="connsiteX12" fmla="*/ 5002305 w 5757005"/>
                <a:gd name="connsiteY12" fmla="*/ 2339788 h 2528047"/>
                <a:gd name="connsiteX13" fmla="*/ 5742357 w 5757005"/>
                <a:gd name="connsiteY13" fmla="*/ 1971060 h 2528047"/>
                <a:gd name="connsiteX14" fmla="*/ 5757005 w 5757005"/>
                <a:gd name="connsiteY14" fmla="*/ 1284134 h 2528047"/>
                <a:gd name="connsiteX15" fmla="*/ 5565228 w 5757005"/>
                <a:gd name="connsiteY15" fmla="*/ 539931 h 2528047"/>
                <a:gd name="connsiteX16" fmla="*/ 4518211 w 5757005"/>
                <a:gd name="connsiteY16" fmla="*/ 0 h 252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57005" h="2528047">
                  <a:moveTo>
                    <a:pt x="4518211" y="0"/>
                  </a:moveTo>
                  <a:lnTo>
                    <a:pt x="3411844" y="431786"/>
                  </a:lnTo>
                  <a:cubicBezTo>
                    <a:pt x="3268717" y="290730"/>
                    <a:pt x="2841811" y="372989"/>
                    <a:pt x="2556795" y="343591"/>
                  </a:cubicBezTo>
                  <a:lnTo>
                    <a:pt x="490121" y="551232"/>
                  </a:lnTo>
                  <a:lnTo>
                    <a:pt x="242047" y="1304364"/>
                  </a:lnTo>
                  <a:lnTo>
                    <a:pt x="53788" y="1788459"/>
                  </a:lnTo>
                  <a:lnTo>
                    <a:pt x="0" y="2232211"/>
                  </a:lnTo>
                  <a:lnTo>
                    <a:pt x="484094" y="2433917"/>
                  </a:lnTo>
                  <a:lnTo>
                    <a:pt x="1586753" y="2514600"/>
                  </a:lnTo>
                  <a:lnTo>
                    <a:pt x="1869141" y="2420470"/>
                  </a:lnTo>
                  <a:lnTo>
                    <a:pt x="3254188" y="2528047"/>
                  </a:lnTo>
                  <a:lnTo>
                    <a:pt x="3913094" y="2514600"/>
                  </a:lnTo>
                  <a:lnTo>
                    <a:pt x="5002305" y="2339788"/>
                  </a:lnTo>
                  <a:lnTo>
                    <a:pt x="5742357" y="1971060"/>
                  </a:lnTo>
                  <a:lnTo>
                    <a:pt x="5757005" y="1284134"/>
                  </a:lnTo>
                  <a:lnTo>
                    <a:pt x="5565228" y="539931"/>
                  </a:lnTo>
                  <a:lnTo>
                    <a:pt x="4518211" y="0"/>
                  </a:lnTo>
                  <a:close/>
                </a:path>
              </a:pathLst>
            </a:custGeom>
            <a:solidFill>
              <a:srgbClr val="DA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961698" y="2136093"/>
              <a:ext cx="6220582" cy="3176885"/>
              <a:chOff x="809767" y="3810416"/>
              <a:chExt cx="6287894" cy="2033928"/>
            </a:xfrm>
          </p:grpSpPr>
          <p:sp>
            <p:nvSpPr>
              <p:cNvPr id="91" name="Arc 90"/>
              <p:cNvSpPr/>
              <p:nvPr/>
            </p:nvSpPr>
            <p:spPr>
              <a:xfrm>
                <a:off x="5551521" y="4065121"/>
                <a:ext cx="1384191" cy="646813"/>
              </a:xfrm>
              <a:prstGeom prst="arc">
                <a:avLst>
                  <a:gd name="adj1" fmla="val 14829088"/>
                  <a:gd name="adj2" fmla="val 1552011"/>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92" name="Arc 91"/>
              <p:cNvSpPr/>
              <p:nvPr/>
            </p:nvSpPr>
            <p:spPr>
              <a:xfrm>
                <a:off x="6299081" y="4411968"/>
                <a:ext cx="748553" cy="910042"/>
              </a:xfrm>
              <a:prstGeom prst="arc">
                <a:avLst>
                  <a:gd name="adj1" fmla="val 16065737"/>
                  <a:gd name="adj2" fmla="val 4355515"/>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5" name="Arc 94"/>
              <p:cNvSpPr/>
              <p:nvPr/>
            </p:nvSpPr>
            <p:spPr>
              <a:xfrm rot="5400000">
                <a:off x="5593766" y="4177193"/>
                <a:ext cx="718155" cy="2289635"/>
              </a:xfrm>
              <a:prstGeom prst="arc">
                <a:avLst>
                  <a:gd name="adj1" fmla="val 14622655"/>
                  <a:gd name="adj2" fmla="val 3636811"/>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6" name="Arc 95"/>
              <p:cNvSpPr/>
              <p:nvPr/>
            </p:nvSpPr>
            <p:spPr>
              <a:xfrm rot="5400000">
                <a:off x="4078457" y="4340449"/>
                <a:ext cx="718155" cy="2289635"/>
              </a:xfrm>
              <a:prstGeom prst="arc">
                <a:avLst>
                  <a:gd name="adj1" fmla="val 16404206"/>
                  <a:gd name="adj2" fmla="val 5264969"/>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7" name="Arc 96"/>
              <p:cNvSpPr/>
              <p:nvPr/>
            </p:nvSpPr>
            <p:spPr>
              <a:xfrm rot="5400000">
                <a:off x="2393366" y="4470474"/>
                <a:ext cx="718155" cy="1832435"/>
              </a:xfrm>
              <a:prstGeom prst="arc">
                <a:avLst>
                  <a:gd name="adj1" fmla="val 16404206"/>
                  <a:gd name="adj2" fmla="val 4790900"/>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8" name="Arc 97"/>
              <p:cNvSpPr/>
              <p:nvPr/>
            </p:nvSpPr>
            <p:spPr>
              <a:xfrm rot="5400000">
                <a:off x="1402766" y="4381581"/>
                <a:ext cx="718155" cy="1832435"/>
              </a:xfrm>
              <a:prstGeom prst="arc">
                <a:avLst>
                  <a:gd name="adj1" fmla="val 18591137"/>
                  <a:gd name="adj2" fmla="val 6845923"/>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9" name="Arc 98"/>
              <p:cNvSpPr/>
              <p:nvPr/>
            </p:nvSpPr>
            <p:spPr>
              <a:xfrm rot="5400000">
                <a:off x="1366907" y="3930669"/>
                <a:ext cx="718155" cy="1832435"/>
              </a:xfrm>
              <a:prstGeom prst="arc">
                <a:avLst>
                  <a:gd name="adj1" fmla="val 3114832"/>
                  <a:gd name="adj2" fmla="val 9121605"/>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0" name="Arc 99"/>
              <p:cNvSpPr/>
              <p:nvPr/>
            </p:nvSpPr>
            <p:spPr>
              <a:xfrm rot="5400000">
                <a:off x="1859966" y="3496526"/>
                <a:ext cx="718155" cy="1832435"/>
              </a:xfrm>
              <a:prstGeom prst="arc">
                <a:avLst>
                  <a:gd name="adj1" fmla="val 4518150"/>
                  <a:gd name="adj2" fmla="val 15040795"/>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1" name="Arc 100"/>
              <p:cNvSpPr/>
              <p:nvPr/>
            </p:nvSpPr>
            <p:spPr>
              <a:xfrm rot="5400000">
                <a:off x="3199342" y="3374773"/>
                <a:ext cx="718155" cy="1832435"/>
              </a:xfrm>
              <a:prstGeom prst="arc">
                <a:avLst>
                  <a:gd name="adj1" fmla="val 5879478"/>
                  <a:gd name="adj2" fmla="val 15633350"/>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2" name="Arc 101"/>
              <p:cNvSpPr/>
              <p:nvPr/>
            </p:nvSpPr>
            <p:spPr>
              <a:xfrm rot="5400000">
                <a:off x="4762016" y="3377553"/>
                <a:ext cx="718155" cy="1832435"/>
              </a:xfrm>
              <a:prstGeom prst="arc">
                <a:avLst>
                  <a:gd name="adj1" fmla="val 5964373"/>
                  <a:gd name="adj2" fmla="val 13947974"/>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3" name="Arc 102"/>
              <p:cNvSpPr/>
              <p:nvPr/>
            </p:nvSpPr>
            <p:spPr>
              <a:xfrm>
                <a:off x="5279925" y="3810416"/>
                <a:ext cx="952500" cy="575170"/>
              </a:xfrm>
              <a:prstGeom prst="arc">
                <a:avLst>
                  <a:gd name="adj1" fmla="val 10661531"/>
                  <a:gd name="adj2" fmla="val 991361"/>
                </a:avLst>
              </a:prstGeom>
              <a:solidFill>
                <a:srgbClr val="DAE7F6"/>
              </a:solidFill>
              <a:ln w="28575">
                <a:solidFill>
                  <a:srgbClr val="158FC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pic>
        <p:nvPicPr>
          <p:cNvPr id="27" name="Picture 26" descr="R.M. Young Wind Sentry Set">
            <a:hlinkClick r:id="rId3"/>
          </p:cNvPr>
          <p:cNvPicPr>
            <a:picLocks noChangeAspect="1" noChangeArrowheads="1"/>
          </p:cNvPicPr>
          <p:nvPr/>
        </p:nvPicPr>
        <p:blipFill>
          <a:blip r:embed="rId4" cstate="print"/>
          <a:srcRect/>
          <a:stretch>
            <a:fillRect/>
          </a:stretch>
        </p:blipFill>
        <p:spPr bwMode="auto">
          <a:xfrm>
            <a:off x="7917184" y="5726370"/>
            <a:ext cx="497624" cy="6858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32443" y="983152"/>
            <a:ext cx="813435" cy="893445"/>
          </a:xfrm>
          <a:prstGeom prst="rect">
            <a:avLst/>
          </a:prstGeom>
          <a:noFill/>
          <a:ln w="9525">
            <a:noFill/>
            <a:miter lim="800000"/>
            <a:headEnd/>
            <a:tailEnd/>
          </a:ln>
        </p:spPr>
      </p:pic>
      <p:sp>
        <p:nvSpPr>
          <p:cNvPr id="40" name="Title 2"/>
          <p:cNvSpPr>
            <a:spLocks noGrp="1"/>
          </p:cNvSpPr>
          <p:nvPr>
            <p:ph type="title"/>
          </p:nvPr>
        </p:nvSpPr>
        <p:spPr>
          <a:xfrm>
            <a:off x="457200" y="274638"/>
            <a:ext cx="8229600" cy="692748"/>
          </a:xfrm>
        </p:spPr>
        <p:txBody>
          <a:bodyPr>
            <a:noAutofit/>
          </a:bodyPr>
          <a:lstStyle/>
          <a:p>
            <a:r>
              <a:rPr lang="en-US" dirty="0" err="1" smtClean="0"/>
              <a:t>HydroShare</a:t>
            </a:r>
            <a:endParaRPr lang="en-US" dirty="0"/>
          </a:p>
        </p:txBody>
      </p:sp>
      <p:sp>
        <p:nvSpPr>
          <p:cNvPr id="67" name="Rounded Rectangle 66"/>
          <p:cNvSpPr/>
          <p:nvPr/>
        </p:nvSpPr>
        <p:spPr>
          <a:xfrm>
            <a:off x="1630652" y="2964781"/>
            <a:ext cx="1592036" cy="44528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dirty="0" smtClean="0">
                <a:solidFill>
                  <a:prstClr val="black"/>
                </a:solidFill>
              </a:rPr>
              <a:t>Visualization</a:t>
            </a:r>
            <a:endParaRPr lang="en-US" sz="2000" dirty="0">
              <a:solidFill>
                <a:prstClr val="black"/>
              </a:solidFill>
            </a:endParaRPr>
          </a:p>
        </p:txBody>
      </p:sp>
      <p:sp>
        <p:nvSpPr>
          <p:cNvPr id="69" name="Rounded Rectangle 68"/>
          <p:cNvSpPr/>
          <p:nvPr/>
        </p:nvSpPr>
        <p:spPr>
          <a:xfrm>
            <a:off x="3862444" y="2964781"/>
            <a:ext cx="1592036" cy="44528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dirty="0" smtClean="0">
                <a:solidFill>
                  <a:prstClr val="black"/>
                </a:solidFill>
              </a:rPr>
              <a:t>Social Media</a:t>
            </a:r>
            <a:endParaRPr lang="en-US" sz="2000" dirty="0">
              <a:solidFill>
                <a:prstClr val="black"/>
              </a:solidFill>
            </a:endParaRPr>
          </a:p>
        </p:txBody>
      </p:sp>
      <p:grpSp>
        <p:nvGrpSpPr>
          <p:cNvPr id="70" name="Group 69"/>
          <p:cNvGrpSpPr/>
          <p:nvPr/>
        </p:nvGrpSpPr>
        <p:grpSpPr>
          <a:xfrm>
            <a:off x="1971509" y="3797455"/>
            <a:ext cx="1307611" cy="892708"/>
            <a:chOff x="7543800" y="6248400"/>
            <a:chExt cx="2819400" cy="1981200"/>
          </a:xfrm>
        </p:grpSpPr>
        <p:sp>
          <p:nvSpPr>
            <p:cNvPr id="73" name="Flowchart: Magnetic Disk 72"/>
            <p:cNvSpPr/>
            <p:nvPr/>
          </p:nvSpPr>
          <p:spPr>
            <a:xfrm>
              <a:off x="7543800" y="6248400"/>
              <a:ext cx="2819400" cy="1981200"/>
            </a:xfrm>
            <a:prstGeom prst="flowChartMagneticDis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endParaRPr>
            </a:p>
          </p:txBody>
        </p:sp>
        <p:sp>
          <p:nvSpPr>
            <p:cNvPr id="76" name="TextBox 75"/>
            <p:cNvSpPr txBox="1"/>
            <p:nvPr/>
          </p:nvSpPr>
          <p:spPr>
            <a:xfrm>
              <a:off x="8304276" y="7054597"/>
              <a:ext cx="1986122" cy="400110"/>
            </a:xfrm>
            <a:prstGeom prst="rect">
              <a:avLst/>
            </a:prstGeom>
            <a:noFill/>
            <a:ln w="28575">
              <a:noFill/>
            </a:ln>
          </p:spPr>
          <p:txBody>
            <a:bodyPr wrap="square" rtlCol="0">
              <a:spAutoFit/>
            </a:bodyPr>
            <a:lstStyle/>
            <a:p>
              <a:r>
                <a:rPr lang="en-US" sz="2000" dirty="0" smtClean="0">
                  <a:solidFill>
                    <a:prstClr val="black"/>
                  </a:solidFill>
                </a:rPr>
                <a:t>Data</a:t>
              </a:r>
              <a:endParaRPr lang="en-US" sz="2000" dirty="0">
                <a:solidFill>
                  <a:prstClr val="black"/>
                </a:solidFill>
              </a:endParaRPr>
            </a:p>
          </p:txBody>
        </p:sp>
      </p:grpSp>
      <p:sp>
        <p:nvSpPr>
          <p:cNvPr id="5" name="Flowchart: Predefined Process 4"/>
          <p:cNvSpPr/>
          <p:nvPr/>
        </p:nvSpPr>
        <p:spPr>
          <a:xfrm>
            <a:off x="3704874" y="3867980"/>
            <a:ext cx="1426470" cy="751658"/>
          </a:xfrm>
          <a:prstGeom prst="flowChartPredefined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Models</a:t>
            </a:r>
            <a:endParaRPr lang="en-US" dirty="0">
              <a:solidFill>
                <a:prstClr val="black"/>
              </a:solidFill>
            </a:endParaRPr>
          </a:p>
        </p:txBody>
      </p:sp>
      <p:pic>
        <p:nvPicPr>
          <p:cNvPr id="7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71524" y="967386"/>
            <a:ext cx="813435" cy="893445"/>
          </a:xfrm>
          <a:prstGeom prst="rect">
            <a:avLst/>
          </a:prstGeom>
          <a:noFill/>
          <a:ln w="9525">
            <a:noFill/>
            <a:miter lim="800000"/>
            <a:headEnd/>
            <a:tailEnd/>
          </a:ln>
        </p:spPr>
      </p:pic>
      <p:pic>
        <p:nvPicPr>
          <p:cNvPr id="7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2056515" y="996952"/>
            <a:ext cx="813435" cy="893445"/>
          </a:xfrm>
          <a:prstGeom prst="rect">
            <a:avLst/>
          </a:prstGeom>
          <a:noFill/>
          <a:ln w="9525">
            <a:noFill/>
            <a:miter lim="800000"/>
            <a:headEnd/>
            <a:tailEnd/>
          </a:ln>
        </p:spPr>
      </p:pic>
      <p:grpSp>
        <p:nvGrpSpPr>
          <p:cNvPr id="11" name="Group 10"/>
          <p:cNvGrpSpPr/>
          <p:nvPr/>
        </p:nvGrpSpPr>
        <p:grpSpPr>
          <a:xfrm>
            <a:off x="521867" y="5747356"/>
            <a:ext cx="1280160" cy="683175"/>
            <a:chOff x="1341699" y="5744659"/>
            <a:chExt cx="1280160" cy="683175"/>
          </a:xfrm>
        </p:grpSpPr>
        <p:sp>
          <p:nvSpPr>
            <p:cNvPr id="7" name="Rectangle 6"/>
            <p:cNvSpPr/>
            <p:nvPr/>
          </p:nvSpPr>
          <p:spPr>
            <a:xfrm>
              <a:off x="1341699" y="5744659"/>
              <a:ext cx="1280160" cy="683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solidFill>
                    <a:prstClr val="black"/>
                  </a:solidFill>
                </a:rPr>
                <a:t>Data.gov</a:t>
              </a:r>
              <a:endParaRPr lang="en-US" sz="1600" dirty="0">
                <a:solidFill>
                  <a:prstClr val="black"/>
                </a:solidFill>
              </a:endParaRPr>
            </a:p>
          </p:txBody>
        </p:sp>
        <p:pic>
          <p:nvPicPr>
            <p:cNvPr id="80" name="Picture 8"/>
            <p:cNvPicPr>
              <a:picLocks noChangeAspect="1" noChangeArrowheads="1"/>
            </p:cNvPicPr>
            <p:nvPr/>
          </p:nvPicPr>
          <p:blipFill>
            <a:blip r:embed="rId6" cstate="print"/>
            <a:srcRect/>
            <a:stretch>
              <a:fillRect/>
            </a:stretch>
          </p:blipFill>
          <p:spPr bwMode="auto">
            <a:xfrm>
              <a:off x="1341699" y="6052700"/>
              <a:ext cx="1280160" cy="375134"/>
            </a:xfrm>
            <a:prstGeom prst="rect">
              <a:avLst/>
            </a:prstGeom>
            <a:noFill/>
            <a:ln w="9525">
              <a:noFill/>
              <a:miter lim="800000"/>
              <a:headEnd/>
              <a:tailEnd/>
            </a:ln>
          </p:spPr>
        </p:pic>
      </p:grpSp>
      <p:grpSp>
        <p:nvGrpSpPr>
          <p:cNvPr id="9" name="Group 8"/>
          <p:cNvGrpSpPr/>
          <p:nvPr/>
        </p:nvGrpSpPr>
        <p:grpSpPr>
          <a:xfrm>
            <a:off x="2045465" y="5746043"/>
            <a:ext cx="1383051" cy="685800"/>
            <a:chOff x="3401468" y="5875243"/>
            <a:chExt cx="1638843" cy="758796"/>
          </a:xfrm>
        </p:grpSpPr>
        <p:pic>
          <p:nvPicPr>
            <p:cNvPr id="81" name="Picture 1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442712" y="5991995"/>
              <a:ext cx="593176" cy="493761"/>
            </a:xfrm>
            <a:prstGeom prst="rect">
              <a:avLst/>
            </a:prstGeom>
            <a:noFill/>
            <a:ln w="9525">
              <a:noFill/>
              <a:miter lim="800000"/>
              <a:headEnd/>
              <a:tailEnd/>
            </a:ln>
          </p:spPr>
        </p:pic>
        <p:sp>
          <p:nvSpPr>
            <p:cNvPr id="83" name="Rectangle 82"/>
            <p:cNvSpPr/>
            <p:nvPr/>
          </p:nvSpPr>
          <p:spPr>
            <a:xfrm>
              <a:off x="3401468" y="5875243"/>
              <a:ext cx="1638843" cy="7587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prstClr val="black"/>
                  </a:solidFill>
                </a:rPr>
                <a:t>Earth</a:t>
              </a:r>
            </a:p>
            <a:p>
              <a:pPr algn="r"/>
              <a:r>
                <a:rPr lang="en-US" sz="1600" dirty="0" smtClean="0">
                  <a:solidFill>
                    <a:prstClr val="black"/>
                  </a:solidFill>
                </a:rPr>
                <a:t> Exchange</a:t>
              </a:r>
              <a:endParaRPr lang="en-US" sz="1600" dirty="0">
                <a:solidFill>
                  <a:prstClr val="black"/>
                </a:solidFill>
              </a:endParaRPr>
            </a:p>
          </p:txBody>
        </p:sp>
      </p:grpSp>
      <p:grpSp>
        <p:nvGrpSpPr>
          <p:cNvPr id="10" name="Group 9"/>
          <p:cNvGrpSpPr/>
          <p:nvPr/>
        </p:nvGrpSpPr>
        <p:grpSpPr>
          <a:xfrm>
            <a:off x="3671954" y="5746043"/>
            <a:ext cx="1631946" cy="685800"/>
            <a:chOff x="5730833" y="5712293"/>
            <a:chExt cx="1070018" cy="685800"/>
          </a:xfrm>
        </p:grpSpPr>
        <p:sp>
          <p:nvSpPr>
            <p:cNvPr id="109" name="Rectangle 108"/>
            <p:cNvSpPr/>
            <p:nvPr/>
          </p:nvSpPr>
          <p:spPr>
            <a:xfrm>
              <a:off x="5730833" y="5712293"/>
              <a:ext cx="1070018"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prstClr val="black"/>
                  </a:solidFill>
                </a:rPr>
                <a:t>HPC </a:t>
              </a:r>
            </a:p>
            <a:p>
              <a:pPr algn="r"/>
              <a:r>
                <a:rPr lang="en-US" dirty="0" smtClean="0">
                  <a:solidFill>
                    <a:prstClr val="black"/>
                  </a:solidFill>
                </a:rPr>
                <a:t>CSDMS</a:t>
              </a:r>
              <a:endParaRPr lang="en-US" dirty="0">
                <a:solidFill>
                  <a:prstClr val="black"/>
                </a:solidFill>
              </a:endParaRPr>
            </a:p>
          </p:txBody>
        </p:sp>
        <p:pic>
          <p:nvPicPr>
            <p:cNvPr id="4098" name="Picture 2" descr="C:\Users\dtarb\Dave\Projects\CI-WATER\Presentations\Mt_Mor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5374" y="5734261"/>
              <a:ext cx="486729" cy="648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5547338" y="5746043"/>
            <a:ext cx="1846664" cy="685800"/>
            <a:chOff x="6367170" y="5709800"/>
            <a:chExt cx="1846664" cy="685800"/>
          </a:xfrm>
        </p:grpSpPr>
        <p:sp>
          <p:nvSpPr>
            <p:cNvPr id="112" name="Rectangle 111"/>
            <p:cNvSpPr/>
            <p:nvPr/>
          </p:nvSpPr>
          <p:spPr>
            <a:xfrm>
              <a:off x="6367170" y="5709800"/>
              <a:ext cx="1846664"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prstClr val="black"/>
                  </a:solidFill>
                </a:rPr>
                <a:t>CUAHSI</a:t>
              </a:r>
            </a:p>
            <a:p>
              <a:pPr algn="r"/>
              <a:r>
                <a:rPr lang="en-US" sz="1600" dirty="0" smtClean="0">
                  <a:solidFill>
                    <a:prstClr val="black"/>
                  </a:solidFill>
                </a:rPr>
                <a:t> </a:t>
              </a:r>
              <a:r>
                <a:rPr lang="en-US" sz="1600" dirty="0" err="1" smtClean="0">
                  <a:solidFill>
                    <a:prstClr val="black"/>
                  </a:solidFill>
                </a:rPr>
                <a:t>HydroServer</a:t>
              </a:r>
              <a:endParaRPr lang="en-US" sz="1600" dirty="0">
                <a:solidFill>
                  <a:prstClr val="black"/>
                </a:solidFill>
              </a:endParaRPr>
            </a:p>
          </p:txBody>
        </p:sp>
        <p:pic>
          <p:nvPicPr>
            <p:cNvPr id="113" name="Picture 4" descr="cuahsi_logo_4"/>
            <p:cNvPicPr>
              <a:picLocks noChangeAspect="1" noChangeArrowheads="1"/>
            </p:cNvPicPr>
            <p:nvPr/>
          </p:nvPicPr>
          <p:blipFill>
            <a:blip r:embed="rId9" cstate="print"/>
            <a:srcRect r="69569"/>
            <a:stretch>
              <a:fillRect/>
            </a:stretch>
          </p:blipFill>
          <p:spPr bwMode="auto">
            <a:xfrm>
              <a:off x="6450150" y="5788434"/>
              <a:ext cx="546259" cy="528532"/>
            </a:xfrm>
            <a:prstGeom prst="rect">
              <a:avLst/>
            </a:prstGeom>
            <a:noFill/>
            <a:ln w="9525">
              <a:noFill/>
              <a:miter lim="800000"/>
              <a:headEnd/>
              <a:tailEnd/>
            </a:ln>
          </p:spPr>
        </p:pic>
      </p:grpSp>
      <p:grpSp>
        <p:nvGrpSpPr>
          <p:cNvPr id="14" name="Group 13"/>
          <p:cNvGrpSpPr/>
          <p:nvPr/>
        </p:nvGrpSpPr>
        <p:grpSpPr>
          <a:xfrm>
            <a:off x="5829724" y="2553410"/>
            <a:ext cx="1275663" cy="458394"/>
            <a:chOff x="6176576" y="2521878"/>
            <a:chExt cx="1275663" cy="458394"/>
          </a:xfrm>
        </p:grpSpPr>
        <p:sp>
          <p:nvSpPr>
            <p:cNvPr id="116" name="Oval 13"/>
            <p:cNvSpPr>
              <a:spLocks noChangeArrowheads="1"/>
            </p:cNvSpPr>
            <p:nvPr/>
          </p:nvSpPr>
          <p:spPr bwMode="auto">
            <a:xfrm flipH="1">
              <a:off x="7254141" y="2770617"/>
              <a:ext cx="198098" cy="209655"/>
            </a:xfrm>
            <a:prstGeom prst="ellipse">
              <a:avLst/>
            </a:prstGeom>
            <a:solidFill>
              <a:srgbClr val="DEFEE3"/>
            </a:solidFill>
            <a:ln w="28575">
              <a:solidFill>
                <a:srgbClr val="000000"/>
              </a:solidFill>
              <a:round/>
              <a:headEnd/>
              <a:tailEnd/>
            </a:ln>
          </p:spPr>
          <p:txBody>
            <a:bodyPr wrap="none" anchor="ctr"/>
            <a:lstStyle/>
            <a:p>
              <a:pPr algn="ctr"/>
              <a:endParaRPr lang="en-US" sz="1400">
                <a:solidFill>
                  <a:srgbClr val="000000"/>
                </a:solidFill>
              </a:endParaRPr>
            </a:p>
          </p:txBody>
        </p:sp>
        <p:sp>
          <p:nvSpPr>
            <p:cNvPr id="119" name="Line 9"/>
            <p:cNvSpPr>
              <a:spLocks noChangeShapeType="1"/>
            </p:cNvSpPr>
            <p:nvPr/>
          </p:nvSpPr>
          <p:spPr bwMode="auto">
            <a:xfrm flipH="1" flipV="1">
              <a:off x="6176576" y="2891210"/>
              <a:ext cx="1097779" cy="13"/>
            </a:xfrm>
            <a:prstGeom prst="line">
              <a:avLst/>
            </a:prstGeom>
            <a:noFill/>
            <a:ln w="28575">
              <a:solidFill>
                <a:srgbClr val="000000"/>
              </a:solidFill>
              <a:round/>
              <a:headEnd/>
              <a:tailEnd/>
            </a:ln>
          </p:spPr>
          <p:txBody>
            <a:bodyPr/>
            <a:lstStyle/>
            <a:p>
              <a:endParaRPr lang="en-US">
                <a:solidFill>
                  <a:prstClr val="black"/>
                </a:solidFill>
              </a:endParaRPr>
            </a:p>
          </p:txBody>
        </p:sp>
        <p:sp>
          <p:nvSpPr>
            <p:cNvPr id="13" name="TextBox 12"/>
            <p:cNvSpPr txBox="1"/>
            <p:nvPr/>
          </p:nvSpPr>
          <p:spPr>
            <a:xfrm>
              <a:off x="6502438" y="2521878"/>
              <a:ext cx="799001" cy="369332"/>
            </a:xfrm>
            <a:prstGeom prst="rect">
              <a:avLst/>
            </a:prstGeom>
            <a:noFill/>
          </p:spPr>
          <p:txBody>
            <a:bodyPr wrap="none" rtlCol="0">
              <a:spAutoFit/>
            </a:bodyPr>
            <a:lstStyle/>
            <a:p>
              <a:r>
                <a:rPr lang="en-US" dirty="0" smtClean="0">
                  <a:solidFill>
                    <a:prstClr val="black"/>
                  </a:solidFill>
                </a:rPr>
                <a:t>Create</a:t>
              </a:r>
              <a:endParaRPr lang="en-US" dirty="0">
                <a:solidFill>
                  <a:prstClr val="black"/>
                </a:solidFill>
              </a:endParaRPr>
            </a:p>
          </p:txBody>
        </p:sp>
      </p:grpSp>
      <p:grpSp>
        <p:nvGrpSpPr>
          <p:cNvPr id="127" name="Group 126"/>
          <p:cNvGrpSpPr/>
          <p:nvPr/>
        </p:nvGrpSpPr>
        <p:grpSpPr>
          <a:xfrm>
            <a:off x="5829724" y="3020551"/>
            <a:ext cx="1275663" cy="458394"/>
            <a:chOff x="6176576" y="2521878"/>
            <a:chExt cx="1275663" cy="458394"/>
          </a:xfrm>
        </p:grpSpPr>
        <p:sp>
          <p:nvSpPr>
            <p:cNvPr id="128" name="Oval 13"/>
            <p:cNvSpPr>
              <a:spLocks noChangeArrowheads="1"/>
            </p:cNvSpPr>
            <p:nvPr/>
          </p:nvSpPr>
          <p:spPr bwMode="auto">
            <a:xfrm flipH="1">
              <a:off x="7254141" y="2770617"/>
              <a:ext cx="198098" cy="209655"/>
            </a:xfrm>
            <a:prstGeom prst="ellipse">
              <a:avLst/>
            </a:prstGeom>
            <a:solidFill>
              <a:srgbClr val="DEFEE3"/>
            </a:solidFill>
            <a:ln w="28575">
              <a:solidFill>
                <a:srgbClr val="000000"/>
              </a:solidFill>
              <a:round/>
              <a:headEnd/>
              <a:tailEnd/>
            </a:ln>
          </p:spPr>
          <p:txBody>
            <a:bodyPr wrap="none" anchor="ctr"/>
            <a:lstStyle/>
            <a:p>
              <a:pPr algn="ctr"/>
              <a:endParaRPr lang="en-US" sz="1400">
                <a:solidFill>
                  <a:srgbClr val="000000"/>
                </a:solidFill>
              </a:endParaRPr>
            </a:p>
          </p:txBody>
        </p:sp>
        <p:sp>
          <p:nvSpPr>
            <p:cNvPr id="129" name="Line 9"/>
            <p:cNvSpPr>
              <a:spLocks noChangeShapeType="1"/>
            </p:cNvSpPr>
            <p:nvPr/>
          </p:nvSpPr>
          <p:spPr bwMode="auto">
            <a:xfrm flipH="1" flipV="1">
              <a:off x="6176576" y="2891210"/>
              <a:ext cx="1097779" cy="13"/>
            </a:xfrm>
            <a:prstGeom prst="line">
              <a:avLst/>
            </a:prstGeom>
            <a:noFill/>
            <a:ln w="28575">
              <a:solidFill>
                <a:srgbClr val="000000"/>
              </a:solidFill>
              <a:round/>
              <a:headEnd/>
              <a:tailEnd/>
            </a:ln>
          </p:spPr>
          <p:txBody>
            <a:bodyPr/>
            <a:lstStyle/>
            <a:p>
              <a:endParaRPr lang="en-US">
                <a:solidFill>
                  <a:prstClr val="black"/>
                </a:solidFill>
              </a:endParaRPr>
            </a:p>
          </p:txBody>
        </p:sp>
        <p:sp>
          <p:nvSpPr>
            <p:cNvPr id="130" name="TextBox 129"/>
            <p:cNvSpPr txBox="1"/>
            <p:nvPr/>
          </p:nvSpPr>
          <p:spPr>
            <a:xfrm>
              <a:off x="6518204" y="2521878"/>
              <a:ext cx="653512" cy="369332"/>
            </a:xfrm>
            <a:prstGeom prst="rect">
              <a:avLst/>
            </a:prstGeom>
            <a:noFill/>
          </p:spPr>
          <p:txBody>
            <a:bodyPr wrap="none" rtlCol="0">
              <a:spAutoFit/>
            </a:bodyPr>
            <a:lstStyle/>
            <a:p>
              <a:r>
                <a:rPr lang="en-US" dirty="0" smtClean="0">
                  <a:solidFill>
                    <a:prstClr val="black"/>
                  </a:solidFill>
                </a:rPr>
                <a:t>Read</a:t>
              </a:r>
              <a:endParaRPr lang="en-US" dirty="0">
                <a:solidFill>
                  <a:prstClr val="black"/>
                </a:solidFill>
              </a:endParaRPr>
            </a:p>
          </p:txBody>
        </p:sp>
      </p:grpSp>
      <p:grpSp>
        <p:nvGrpSpPr>
          <p:cNvPr id="131" name="Group 130"/>
          <p:cNvGrpSpPr/>
          <p:nvPr/>
        </p:nvGrpSpPr>
        <p:grpSpPr>
          <a:xfrm>
            <a:off x="5829724" y="3487692"/>
            <a:ext cx="1275663" cy="458394"/>
            <a:chOff x="6176576" y="2521878"/>
            <a:chExt cx="1275663" cy="458394"/>
          </a:xfrm>
        </p:grpSpPr>
        <p:sp>
          <p:nvSpPr>
            <p:cNvPr id="132" name="Oval 13"/>
            <p:cNvSpPr>
              <a:spLocks noChangeArrowheads="1"/>
            </p:cNvSpPr>
            <p:nvPr/>
          </p:nvSpPr>
          <p:spPr bwMode="auto">
            <a:xfrm flipH="1">
              <a:off x="7254141" y="2770617"/>
              <a:ext cx="198098" cy="209655"/>
            </a:xfrm>
            <a:prstGeom prst="ellipse">
              <a:avLst/>
            </a:prstGeom>
            <a:solidFill>
              <a:srgbClr val="DEFEE3"/>
            </a:solidFill>
            <a:ln w="28575">
              <a:solidFill>
                <a:srgbClr val="000000"/>
              </a:solidFill>
              <a:round/>
              <a:headEnd/>
              <a:tailEnd/>
            </a:ln>
          </p:spPr>
          <p:txBody>
            <a:bodyPr wrap="none" anchor="ctr"/>
            <a:lstStyle/>
            <a:p>
              <a:pPr algn="ctr"/>
              <a:endParaRPr lang="en-US" sz="1400">
                <a:solidFill>
                  <a:srgbClr val="000000"/>
                </a:solidFill>
              </a:endParaRPr>
            </a:p>
          </p:txBody>
        </p:sp>
        <p:sp>
          <p:nvSpPr>
            <p:cNvPr id="133" name="Line 9"/>
            <p:cNvSpPr>
              <a:spLocks noChangeShapeType="1"/>
            </p:cNvSpPr>
            <p:nvPr/>
          </p:nvSpPr>
          <p:spPr bwMode="auto">
            <a:xfrm flipH="1" flipV="1">
              <a:off x="6176576" y="2891210"/>
              <a:ext cx="1097779" cy="13"/>
            </a:xfrm>
            <a:prstGeom prst="line">
              <a:avLst/>
            </a:prstGeom>
            <a:noFill/>
            <a:ln w="28575">
              <a:solidFill>
                <a:srgbClr val="000000"/>
              </a:solidFill>
              <a:round/>
              <a:headEnd/>
              <a:tailEnd/>
            </a:ln>
          </p:spPr>
          <p:txBody>
            <a:bodyPr/>
            <a:lstStyle/>
            <a:p>
              <a:endParaRPr lang="en-US">
                <a:solidFill>
                  <a:prstClr val="black"/>
                </a:solidFill>
              </a:endParaRPr>
            </a:p>
          </p:txBody>
        </p:sp>
        <p:sp>
          <p:nvSpPr>
            <p:cNvPr id="134" name="TextBox 133"/>
            <p:cNvSpPr txBox="1"/>
            <p:nvPr/>
          </p:nvSpPr>
          <p:spPr>
            <a:xfrm>
              <a:off x="6502438" y="2521878"/>
              <a:ext cx="874150" cy="369332"/>
            </a:xfrm>
            <a:prstGeom prst="rect">
              <a:avLst/>
            </a:prstGeom>
            <a:noFill/>
          </p:spPr>
          <p:txBody>
            <a:bodyPr wrap="none" rtlCol="0">
              <a:spAutoFit/>
            </a:bodyPr>
            <a:lstStyle/>
            <a:p>
              <a:r>
                <a:rPr lang="en-US" dirty="0" smtClean="0">
                  <a:solidFill>
                    <a:prstClr val="black"/>
                  </a:solidFill>
                </a:rPr>
                <a:t>Update</a:t>
              </a:r>
              <a:endParaRPr lang="en-US" dirty="0">
                <a:solidFill>
                  <a:prstClr val="black"/>
                </a:solidFill>
              </a:endParaRPr>
            </a:p>
          </p:txBody>
        </p:sp>
      </p:grpSp>
      <p:grpSp>
        <p:nvGrpSpPr>
          <p:cNvPr id="135" name="Group 134"/>
          <p:cNvGrpSpPr/>
          <p:nvPr/>
        </p:nvGrpSpPr>
        <p:grpSpPr>
          <a:xfrm>
            <a:off x="5829724" y="3954833"/>
            <a:ext cx="1275663" cy="458394"/>
            <a:chOff x="6176576" y="2521878"/>
            <a:chExt cx="1275663" cy="458394"/>
          </a:xfrm>
        </p:grpSpPr>
        <p:sp>
          <p:nvSpPr>
            <p:cNvPr id="136" name="Oval 13"/>
            <p:cNvSpPr>
              <a:spLocks noChangeArrowheads="1"/>
            </p:cNvSpPr>
            <p:nvPr/>
          </p:nvSpPr>
          <p:spPr bwMode="auto">
            <a:xfrm flipH="1">
              <a:off x="7254141" y="2770617"/>
              <a:ext cx="198098" cy="209655"/>
            </a:xfrm>
            <a:prstGeom prst="ellipse">
              <a:avLst/>
            </a:prstGeom>
            <a:solidFill>
              <a:srgbClr val="DEFEE3"/>
            </a:solidFill>
            <a:ln w="28575">
              <a:solidFill>
                <a:srgbClr val="000000"/>
              </a:solidFill>
              <a:round/>
              <a:headEnd/>
              <a:tailEnd/>
            </a:ln>
          </p:spPr>
          <p:txBody>
            <a:bodyPr wrap="none" anchor="ctr"/>
            <a:lstStyle/>
            <a:p>
              <a:pPr algn="ctr"/>
              <a:endParaRPr lang="en-US" sz="1400">
                <a:solidFill>
                  <a:srgbClr val="000000"/>
                </a:solidFill>
              </a:endParaRPr>
            </a:p>
          </p:txBody>
        </p:sp>
        <p:sp>
          <p:nvSpPr>
            <p:cNvPr id="137" name="Line 9"/>
            <p:cNvSpPr>
              <a:spLocks noChangeShapeType="1"/>
            </p:cNvSpPr>
            <p:nvPr/>
          </p:nvSpPr>
          <p:spPr bwMode="auto">
            <a:xfrm flipH="1" flipV="1">
              <a:off x="6176576" y="2891210"/>
              <a:ext cx="1097779" cy="13"/>
            </a:xfrm>
            <a:prstGeom prst="line">
              <a:avLst/>
            </a:prstGeom>
            <a:noFill/>
            <a:ln w="28575">
              <a:solidFill>
                <a:srgbClr val="000000"/>
              </a:solidFill>
              <a:round/>
              <a:headEnd/>
              <a:tailEnd/>
            </a:ln>
          </p:spPr>
          <p:txBody>
            <a:bodyPr/>
            <a:lstStyle/>
            <a:p>
              <a:endParaRPr lang="en-US">
                <a:solidFill>
                  <a:prstClr val="black"/>
                </a:solidFill>
              </a:endParaRPr>
            </a:p>
          </p:txBody>
        </p:sp>
        <p:sp>
          <p:nvSpPr>
            <p:cNvPr id="138" name="TextBox 137"/>
            <p:cNvSpPr txBox="1"/>
            <p:nvPr/>
          </p:nvSpPr>
          <p:spPr>
            <a:xfrm>
              <a:off x="6502438" y="2521878"/>
              <a:ext cx="799706" cy="369332"/>
            </a:xfrm>
            <a:prstGeom prst="rect">
              <a:avLst/>
            </a:prstGeom>
            <a:noFill/>
          </p:spPr>
          <p:txBody>
            <a:bodyPr wrap="none" rtlCol="0">
              <a:spAutoFit/>
            </a:bodyPr>
            <a:lstStyle/>
            <a:p>
              <a:r>
                <a:rPr lang="en-US" dirty="0" smtClean="0">
                  <a:solidFill>
                    <a:prstClr val="black"/>
                  </a:solidFill>
                </a:rPr>
                <a:t>Delete</a:t>
              </a:r>
              <a:endParaRPr lang="en-US" dirty="0">
                <a:solidFill>
                  <a:prstClr val="black"/>
                </a:solidFill>
              </a:endParaRPr>
            </a:p>
          </p:txBody>
        </p:sp>
      </p:grpSp>
      <p:grpSp>
        <p:nvGrpSpPr>
          <p:cNvPr id="139" name="Group 138"/>
          <p:cNvGrpSpPr/>
          <p:nvPr/>
        </p:nvGrpSpPr>
        <p:grpSpPr>
          <a:xfrm>
            <a:off x="5829724" y="4421973"/>
            <a:ext cx="1275663" cy="458394"/>
            <a:chOff x="6176576" y="2521878"/>
            <a:chExt cx="1275663" cy="458394"/>
          </a:xfrm>
        </p:grpSpPr>
        <p:sp>
          <p:nvSpPr>
            <p:cNvPr id="140" name="Oval 13"/>
            <p:cNvSpPr>
              <a:spLocks noChangeArrowheads="1"/>
            </p:cNvSpPr>
            <p:nvPr/>
          </p:nvSpPr>
          <p:spPr bwMode="auto">
            <a:xfrm flipH="1">
              <a:off x="7254141" y="2770617"/>
              <a:ext cx="198098" cy="209655"/>
            </a:xfrm>
            <a:prstGeom prst="ellipse">
              <a:avLst/>
            </a:prstGeom>
            <a:solidFill>
              <a:srgbClr val="DEFEE3"/>
            </a:solidFill>
            <a:ln w="28575">
              <a:solidFill>
                <a:srgbClr val="000000"/>
              </a:solidFill>
              <a:round/>
              <a:headEnd/>
              <a:tailEnd/>
            </a:ln>
          </p:spPr>
          <p:txBody>
            <a:bodyPr wrap="none" anchor="ctr"/>
            <a:lstStyle/>
            <a:p>
              <a:pPr algn="ctr"/>
              <a:endParaRPr lang="en-US" sz="1400">
                <a:solidFill>
                  <a:srgbClr val="000000"/>
                </a:solidFill>
              </a:endParaRPr>
            </a:p>
          </p:txBody>
        </p:sp>
        <p:sp>
          <p:nvSpPr>
            <p:cNvPr id="141" name="Line 9"/>
            <p:cNvSpPr>
              <a:spLocks noChangeShapeType="1"/>
            </p:cNvSpPr>
            <p:nvPr/>
          </p:nvSpPr>
          <p:spPr bwMode="auto">
            <a:xfrm flipH="1" flipV="1">
              <a:off x="6176576" y="2891210"/>
              <a:ext cx="1097779" cy="13"/>
            </a:xfrm>
            <a:prstGeom prst="line">
              <a:avLst/>
            </a:prstGeom>
            <a:noFill/>
            <a:ln w="28575">
              <a:solidFill>
                <a:srgbClr val="000000"/>
              </a:solidFill>
              <a:round/>
              <a:headEnd/>
              <a:tailEnd/>
            </a:ln>
          </p:spPr>
          <p:txBody>
            <a:bodyPr/>
            <a:lstStyle/>
            <a:p>
              <a:endParaRPr lang="en-US">
                <a:solidFill>
                  <a:prstClr val="black"/>
                </a:solidFill>
              </a:endParaRPr>
            </a:p>
          </p:txBody>
        </p:sp>
        <p:sp>
          <p:nvSpPr>
            <p:cNvPr id="142" name="TextBox 141"/>
            <p:cNvSpPr txBox="1"/>
            <p:nvPr/>
          </p:nvSpPr>
          <p:spPr>
            <a:xfrm>
              <a:off x="6612800" y="2521878"/>
              <a:ext cx="614271" cy="369332"/>
            </a:xfrm>
            <a:prstGeom prst="rect">
              <a:avLst/>
            </a:prstGeom>
            <a:noFill/>
          </p:spPr>
          <p:txBody>
            <a:bodyPr wrap="none" rtlCol="0">
              <a:spAutoFit/>
            </a:bodyPr>
            <a:lstStyle/>
            <a:p>
              <a:r>
                <a:rPr lang="en-US" dirty="0" smtClean="0">
                  <a:solidFill>
                    <a:prstClr val="black"/>
                  </a:solidFill>
                </a:rPr>
                <a:t>WPS</a:t>
              </a:r>
              <a:endParaRPr lang="en-US" dirty="0">
                <a:solidFill>
                  <a:prstClr val="black"/>
                </a:solidFill>
              </a:endParaRPr>
            </a:p>
          </p:txBody>
        </p:sp>
      </p:grpSp>
      <p:grpSp>
        <p:nvGrpSpPr>
          <p:cNvPr id="2" name="Group 1"/>
          <p:cNvGrpSpPr/>
          <p:nvPr/>
        </p:nvGrpSpPr>
        <p:grpSpPr>
          <a:xfrm>
            <a:off x="7345300" y="2376440"/>
            <a:ext cx="1519775" cy="1186836"/>
            <a:chOff x="7345300" y="2376440"/>
            <a:chExt cx="1519775" cy="1186836"/>
          </a:xfrm>
        </p:grpSpPr>
        <p:pic>
          <p:nvPicPr>
            <p:cNvPr id="114" name="Picture 2" descr="I:\DCIM\Camera\2012-09-02 16.28.06.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796" t="9528" r="11567"/>
            <a:stretch/>
          </p:blipFill>
          <p:spPr bwMode="auto">
            <a:xfrm>
              <a:off x="7637400" y="2376440"/>
              <a:ext cx="935574" cy="839305"/>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p:cNvSpPr txBox="1"/>
            <p:nvPr/>
          </p:nvSpPr>
          <p:spPr>
            <a:xfrm>
              <a:off x="7345300" y="3193944"/>
              <a:ext cx="1519775" cy="369332"/>
            </a:xfrm>
            <a:prstGeom prst="rect">
              <a:avLst/>
            </a:prstGeom>
            <a:noFill/>
          </p:spPr>
          <p:txBody>
            <a:bodyPr wrap="none" rtlCol="0">
              <a:spAutoFit/>
            </a:bodyPr>
            <a:lstStyle/>
            <a:p>
              <a:r>
                <a:rPr lang="en-US" dirty="0" err="1" smtClean="0">
                  <a:solidFill>
                    <a:prstClr val="black"/>
                  </a:solidFill>
                </a:rPr>
                <a:t>HydroDesktop</a:t>
              </a:r>
              <a:endParaRPr lang="en-US" dirty="0">
                <a:solidFill>
                  <a:prstClr val="black"/>
                </a:solidFill>
              </a:endParaRPr>
            </a:p>
          </p:txBody>
        </p:sp>
      </p:grpSp>
      <p:pic>
        <p:nvPicPr>
          <p:cNvPr id="144" name="Picture 4" descr="R logo"/>
          <p:cNvPicPr>
            <a:picLocks noChangeAspect="1" noChangeArrowheads="1"/>
          </p:cNvPicPr>
          <p:nvPr/>
        </p:nvPicPr>
        <p:blipFill>
          <a:blip r:embed="rId11" cstate="print"/>
          <a:srcRect/>
          <a:stretch>
            <a:fillRect/>
          </a:stretch>
        </p:blipFill>
        <p:spPr bwMode="auto">
          <a:xfrm>
            <a:off x="7686087" y="3730069"/>
            <a:ext cx="838200" cy="637032"/>
          </a:xfrm>
          <a:prstGeom prst="rect">
            <a:avLst/>
          </a:prstGeom>
          <a:noFill/>
        </p:spPr>
      </p:pic>
      <p:sp>
        <p:nvSpPr>
          <p:cNvPr id="19" name="Up-Down Arrow 18"/>
          <p:cNvSpPr/>
          <p:nvPr/>
        </p:nvSpPr>
        <p:spPr>
          <a:xfrm rot="20342168">
            <a:off x="2607311" y="1758880"/>
            <a:ext cx="218337" cy="84580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Up-Down Arrow 144"/>
          <p:cNvSpPr/>
          <p:nvPr/>
        </p:nvSpPr>
        <p:spPr>
          <a:xfrm rot="20342168">
            <a:off x="3825396" y="1758880"/>
            <a:ext cx="218337" cy="84580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Up-Down Arrow 145"/>
          <p:cNvSpPr/>
          <p:nvPr/>
        </p:nvSpPr>
        <p:spPr>
          <a:xfrm rot="1260000">
            <a:off x="4617297" y="1743656"/>
            <a:ext cx="218337" cy="84580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Up-Down Arrow 146"/>
          <p:cNvSpPr/>
          <p:nvPr/>
        </p:nvSpPr>
        <p:spPr>
          <a:xfrm rot="1260000">
            <a:off x="3244740" y="1723737"/>
            <a:ext cx="218337" cy="84580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TextBox 147"/>
          <p:cNvSpPr txBox="1"/>
          <p:nvPr/>
        </p:nvSpPr>
        <p:spPr>
          <a:xfrm>
            <a:off x="402059" y="1448391"/>
            <a:ext cx="1447384" cy="369332"/>
          </a:xfrm>
          <a:prstGeom prst="rect">
            <a:avLst/>
          </a:prstGeom>
          <a:noFill/>
        </p:spPr>
        <p:txBody>
          <a:bodyPr wrap="none" rtlCol="0">
            <a:spAutoFit/>
          </a:bodyPr>
          <a:lstStyle/>
          <a:p>
            <a:r>
              <a:rPr lang="en-US" dirty="0" smtClean="0">
                <a:solidFill>
                  <a:prstClr val="black"/>
                </a:solidFill>
              </a:rPr>
              <a:t>Collaboration</a:t>
            </a:r>
            <a:endParaRPr lang="en-US" dirty="0">
              <a:solidFill>
                <a:prstClr val="black"/>
              </a:solidFill>
            </a:endParaRPr>
          </a:p>
        </p:txBody>
      </p:sp>
      <p:sp>
        <p:nvSpPr>
          <p:cNvPr id="149" name="Up-Down Arrow 148"/>
          <p:cNvSpPr/>
          <p:nvPr/>
        </p:nvSpPr>
        <p:spPr>
          <a:xfrm rot="5400000">
            <a:off x="2954995" y="1283495"/>
            <a:ext cx="218337" cy="64008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Up-Down Arrow 150"/>
          <p:cNvSpPr/>
          <p:nvPr/>
        </p:nvSpPr>
        <p:spPr>
          <a:xfrm rot="5400000">
            <a:off x="4199694" y="1301257"/>
            <a:ext cx="218337" cy="64008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Up-Down Arrow 152"/>
          <p:cNvSpPr/>
          <p:nvPr/>
        </p:nvSpPr>
        <p:spPr>
          <a:xfrm>
            <a:off x="4395836" y="4872947"/>
            <a:ext cx="218337" cy="84580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Up-Down Arrow 153"/>
          <p:cNvSpPr/>
          <p:nvPr/>
        </p:nvSpPr>
        <p:spPr>
          <a:xfrm>
            <a:off x="2653873" y="4872947"/>
            <a:ext cx="218337" cy="84580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Up Arrow 19"/>
          <p:cNvSpPr/>
          <p:nvPr/>
        </p:nvSpPr>
        <p:spPr>
          <a:xfrm rot="20340000">
            <a:off x="5829724" y="4880367"/>
            <a:ext cx="262397" cy="83838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5" name="Up Arrow 154"/>
          <p:cNvSpPr/>
          <p:nvPr/>
        </p:nvSpPr>
        <p:spPr>
          <a:xfrm rot="1260000">
            <a:off x="1219941" y="4876958"/>
            <a:ext cx="262397" cy="83838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Up Arrow 155"/>
          <p:cNvSpPr/>
          <p:nvPr/>
        </p:nvSpPr>
        <p:spPr>
          <a:xfrm rot="16200000">
            <a:off x="7535479" y="5834310"/>
            <a:ext cx="262397" cy="45720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TextBox 74"/>
          <p:cNvSpPr txBox="1"/>
          <p:nvPr/>
        </p:nvSpPr>
        <p:spPr>
          <a:xfrm>
            <a:off x="7277749" y="4533895"/>
            <a:ext cx="1654877" cy="369332"/>
          </a:xfrm>
          <a:prstGeom prst="rect">
            <a:avLst/>
          </a:prstGeom>
          <a:noFill/>
        </p:spPr>
        <p:txBody>
          <a:bodyPr wrap="none" rtlCol="0">
            <a:spAutoFit/>
          </a:bodyPr>
          <a:lstStyle/>
          <a:p>
            <a:r>
              <a:rPr lang="en-US" dirty="0" smtClean="0">
                <a:solidFill>
                  <a:prstClr val="black"/>
                </a:solidFill>
              </a:rPr>
              <a:t>Your favorite  ...</a:t>
            </a:r>
            <a:endParaRPr lang="en-US" dirty="0">
              <a:solidFill>
                <a:prstClr val="black"/>
              </a:solidFill>
            </a:endParaRPr>
          </a:p>
        </p:txBody>
      </p:sp>
    </p:spTree>
    <p:extLst>
      <p:ext uri="{BB962C8B-B14F-4D97-AF65-F5344CB8AC3E}">
        <p14:creationId xmlns:p14="http://schemas.microsoft.com/office/powerpoint/2010/main" val="3852225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44"/>
            <a:ext cx="8229600" cy="1720755"/>
          </a:xfrm>
        </p:spPr>
        <p:txBody>
          <a:bodyPr>
            <a:normAutofit fontScale="90000"/>
          </a:bodyPr>
          <a:lstStyle/>
          <a:p>
            <a:r>
              <a:rPr lang="en-US" dirty="0" smtClean="0"/>
              <a:t>Can sharing data and models be as easy as sharing photos on Facebook or videos on YouTube?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6172200" cy="49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7193"/>
          <a:stretch/>
        </p:blipFill>
        <p:spPr bwMode="auto">
          <a:xfrm>
            <a:off x="2337179" y="2362200"/>
            <a:ext cx="6806821"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0468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44"/>
            <a:ext cx="8229600" cy="1720755"/>
          </a:xfrm>
        </p:spPr>
        <p:txBody>
          <a:bodyPr>
            <a:normAutofit/>
          </a:bodyPr>
          <a:lstStyle/>
          <a:p>
            <a:r>
              <a:rPr lang="en-US" dirty="0" smtClean="0"/>
              <a:t>Can finding data and models be as easy as shopping on Amazon? </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19" y="1735621"/>
            <a:ext cx="6813656" cy="475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6781800" y="2857500"/>
            <a:ext cx="1219200" cy="838200"/>
          </a:xfrm>
          <a:prstGeom prst="wedgeRectCallout">
            <a:avLst>
              <a:gd name="adj1" fmla="val -133333"/>
              <a:gd name="adj2" fmla="val 47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Items</a:t>
            </a:r>
            <a:endParaRPr lang="en-US" dirty="0">
              <a:solidFill>
                <a:prstClr val="white"/>
              </a:solidFill>
            </a:endParaRPr>
          </a:p>
        </p:txBody>
      </p:sp>
      <p:sp>
        <p:nvSpPr>
          <p:cNvPr id="4" name="Line Callout 1 (Border and Accent Bar) 3"/>
          <p:cNvSpPr/>
          <p:nvPr/>
        </p:nvSpPr>
        <p:spPr>
          <a:xfrm>
            <a:off x="1249680" y="1981200"/>
            <a:ext cx="1722120" cy="612648"/>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Possible Filters</a:t>
            </a:r>
            <a:endParaRPr lang="en-US" dirty="0">
              <a:solidFill>
                <a:prstClr val="white"/>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799" y="1679313"/>
            <a:ext cx="6627453" cy="512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Callout 1 (Border and Accent Bar) 4"/>
          <p:cNvSpPr/>
          <p:nvPr/>
        </p:nvSpPr>
        <p:spPr>
          <a:xfrm>
            <a:off x="5181599" y="2239936"/>
            <a:ext cx="1781175" cy="612648"/>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Available Formats</a:t>
            </a:r>
            <a:endParaRPr lang="en-US" dirty="0">
              <a:solidFill>
                <a:prstClr val="white"/>
              </a:solidFill>
            </a:endParaRPr>
          </a:p>
        </p:txBody>
      </p:sp>
      <p:sp>
        <p:nvSpPr>
          <p:cNvPr id="6" name="Line Callout 1 (Border and Accent Bar) 5"/>
          <p:cNvSpPr/>
          <p:nvPr/>
        </p:nvSpPr>
        <p:spPr>
          <a:xfrm>
            <a:off x="3733800" y="5053191"/>
            <a:ext cx="2338386" cy="612648"/>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Recommendations</a:t>
            </a:r>
            <a:endParaRPr lang="en-US" dirty="0">
              <a:solidFill>
                <a:prstClr val="white"/>
              </a:solidFill>
            </a:endParaRPr>
          </a:p>
        </p:txBody>
      </p:sp>
      <p:sp>
        <p:nvSpPr>
          <p:cNvPr id="9" name="Line Callout 1 (Border and Accent Bar) 8"/>
          <p:cNvSpPr/>
          <p:nvPr/>
        </p:nvSpPr>
        <p:spPr>
          <a:xfrm>
            <a:off x="6503193" y="5053191"/>
            <a:ext cx="2338386" cy="612648"/>
          </a:xfrm>
          <a:prstGeom prst="accentBorderCallout1">
            <a:avLst>
              <a:gd name="adj1" fmla="val 18750"/>
              <a:gd name="adj2" fmla="val -8333"/>
              <a:gd name="adj3" fmla="val -92122"/>
              <a:gd name="adj4" fmla="val -7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Prices (perhaps usage)</a:t>
            </a:r>
            <a:endParaRPr lang="en-US" dirty="0">
              <a:solidFill>
                <a:prstClr val="white"/>
              </a:solidFill>
            </a:endParaRPr>
          </a:p>
        </p:txBody>
      </p:sp>
    </p:spTree>
    <p:extLst>
      <p:ext uri="{BB962C8B-B14F-4D97-AF65-F5344CB8AC3E}">
        <p14:creationId xmlns:p14="http://schemas.microsoft.com/office/powerpoint/2010/main" val="33603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6"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sh.uwrl.usu.edu\Working\Projects\NSF Little Bear River Testbed\Monitoring\LBR Site Photos\South Fork Weather\DSCN1946.JPG"/>
          <p:cNvPicPr>
            <a:picLocks noChangeAspect="1" noChangeArrowheads="1"/>
          </p:cNvPicPr>
          <p:nvPr/>
        </p:nvPicPr>
        <p:blipFill rotWithShape="1">
          <a:blip r:embed="rId3">
            <a:extLst>
              <a:ext uri="{28A0092B-C50C-407E-A947-70E740481C1C}">
                <a14:useLocalDpi xmlns:a14="http://schemas.microsoft.com/office/drawing/2010/main" val="0"/>
              </a:ext>
            </a:extLst>
          </a:blip>
          <a:srcRect l="2447" t="24680" b="21510"/>
          <a:stretch/>
        </p:blipFill>
        <p:spPr bwMode="auto">
          <a:xfrm>
            <a:off x="304800" y="888927"/>
            <a:ext cx="8534400" cy="35306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4800" y="888927"/>
            <a:ext cx="3200400" cy="3530674"/>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3" descr="C:\Dev\HydroShare\images\hydrosha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791200"/>
            <a:ext cx="1602520" cy="53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4960" y="1"/>
            <a:ext cx="3672840" cy="276999"/>
          </a:xfrm>
          <a:prstGeom prst="rect">
            <a:avLst/>
          </a:prstGeom>
          <a:noFill/>
        </p:spPr>
        <p:txBody>
          <a:bodyPr wrap="square" rtlCol="0">
            <a:spAutoFit/>
          </a:bodyPr>
          <a:lstStyle/>
          <a:p>
            <a:pPr algn="r"/>
            <a:r>
              <a:rPr lang="en-US" sz="1200" dirty="0" smtClean="0">
                <a:solidFill>
                  <a:srgbClr val="00B0F0"/>
                </a:solidFill>
              </a:rPr>
              <a:t>Sign In  </a:t>
            </a:r>
            <a:r>
              <a:rPr lang="en-US" sz="1200" dirty="0" smtClean="0">
                <a:solidFill>
                  <a:prstClr val="black"/>
                </a:solidFill>
              </a:rPr>
              <a:t>|  </a:t>
            </a:r>
            <a:r>
              <a:rPr lang="en-US" sz="1200" dirty="0" smtClean="0">
                <a:solidFill>
                  <a:srgbClr val="00B0F0"/>
                </a:solidFill>
              </a:rPr>
              <a:t>Settings </a:t>
            </a:r>
            <a:r>
              <a:rPr lang="en-US" sz="1200" dirty="0" smtClean="0">
                <a:solidFill>
                  <a:prstClr val="black"/>
                </a:solidFill>
              </a:rPr>
              <a:t> |  </a:t>
            </a:r>
            <a:r>
              <a:rPr lang="en-US" sz="1200" dirty="0" smtClean="0">
                <a:solidFill>
                  <a:srgbClr val="00B0F0"/>
                </a:solidFill>
              </a:rPr>
              <a:t>Notifications  </a:t>
            </a:r>
            <a:r>
              <a:rPr lang="en-US" sz="1200" dirty="0" smtClean="0">
                <a:solidFill>
                  <a:prstClr val="black"/>
                </a:solidFill>
              </a:rPr>
              <a:t>|  </a:t>
            </a:r>
            <a:r>
              <a:rPr lang="en-US" sz="1200" dirty="0" smtClean="0">
                <a:solidFill>
                  <a:srgbClr val="00B0F0"/>
                </a:solidFill>
              </a:rPr>
              <a:t>Feedback</a:t>
            </a:r>
            <a:r>
              <a:rPr lang="en-US" sz="1200" dirty="0" smtClean="0">
                <a:solidFill>
                  <a:prstClr val="black"/>
                </a:solidFill>
              </a:rPr>
              <a:t> | </a:t>
            </a:r>
            <a:r>
              <a:rPr lang="en-US" sz="1200" dirty="0" smtClean="0">
                <a:solidFill>
                  <a:srgbClr val="00B0F0"/>
                </a:solidFill>
              </a:rPr>
              <a:t>Help </a:t>
            </a:r>
            <a:r>
              <a:rPr lang="en-US" sz="1200" dirty="0" smtClean="0">
                <a:solidFill>
                  <a:prstClr val="black"/>
                </a:solidFill>
              </a:rPr>
              <a:t> </a:t>
            </a:r>
            <a:endParaRPr lang="en-US" sz="1200" dirty="0">
              <a:solidFill>
                <a:prstClr val="black"/>
              </a:solidFill>
            </a:endParaRPr>
          </a:p>
        </p:txBody>
      </p:sp>
      <p:sp>
        <p:nvSpPr>
          <p:cNvPr id="7" name="TextBox 6"/>
          <p:cNvSpPr txBox="1"/>
          <p:nvPr/>
        </p:nvSpPr>
        <p:spPr>
          <a:xfrm>
            <a:off x="3244551" y="248976"/>
            <a:ext cx="1202637" cy="538609"/>
          </a:xfrm>
          <a:prstGeom prst="rect">
            <a:avLst/>
          </a:prstGeom>
          <a:noFill/>
        </p:spPr>
        <p:txBody>
          <a:bodyPr wrap="none" rtlCol="0">
            <a:spAutoFit/>
          </a:bodyPr>
          <a:lstStyle/>
          <a:p>
            <a:r>
              <a:rPr lang="en-US" dirty="0" smtClean="0">
                <a:solidFill>
                  <a:prstClr val="black"/>
                </a:solidFill>
              </a:rPr>
              <a:t>Dashboard</a:t>
            </a:r>
          </a:p>
          <a:p>
            <a:r>
              <a:rPr lang="en-US" sz="1100" dirty="0" smtClean="0">
                <a:solidFill>
                  <a:prstClr val="black"/>
                </a:solidFill>
              </a:rPr>
              <a:t>Recent Activity</a:t>
            </a:r>
            <a:endParaRPr lang="en-US" sz="1100" dirty="0">
              <a:solidFill>
                <a:prstClr val="black"/>
              </a:solidFill>
            </a:endParaRPr>
          </a:p>
        </p:txBody>
      </p:sp>
      <p:sp>
        <p:nvSpPr>
          <p:cNvPr id="10" name="TextBox 9"/>
          <p:cNvSpPr txBox="1"/>
          <p:nvPr/>
        </p:nvSpPr>
        <p:spPr>
          <a:xfrm>
            <a:off x="4556008" y="248976"/>
            <a:ext cx="1382110" cy="538609"/>
          </a:xfrm>
          <a:prstGeom prst="rect">
            <a:avLst/>
          </a:prstGeom>
          <a:noFill/>
        </p:spPr>
        <p:txBody>
          <a:bodyPr wrap="none" rtlCol="0">
            <a:spAutoFit/>
          </a:bodyPr>
          <a:lstStyle/>
          <a:p>
            <a:r>
              <a:rPr lang="en-US" dirty="0" smtClean="0">
                <a:solidFill>
                  <a:prstClr val="black"/>
                </a:solidFill>
              </a:rPr>
              <a:t>My Content</a:t>
            </a:r>
          </a:p>
          <a:p>
            <a:r>
              <a:rPr lang="en-US" sz="1100" dirty="0" smtClean="0">
                <a:solidFill>
                  <a:prstClr val="black"/>
                </a:solidFill>
              </a:rPr>
              <a:t>View Your Resources</a:t>
            </a:r>
            <a:endParaRPr lang="en-US" sz="1100" dirty="0">
              <a:solidFill>
                <a:prstClr val="black"/>
              </a:solidFill>
            </a:endParaRPr>
          </a:p>
        </p:txBody>
      </p:sp>
      <p:sp>
        <p:nvSpPr>
          <p:cNvPr id="11" name="TextBox 10"/>
          <p:cNvSpPr txBox="1"/>
          <p:nvPr/>
        </p:nvSpPr>
        <p:spPr>
          <a:xfrm>
            <a:off x="6046938" y="248976"/>
            <a:ext cx="1290738" cy="538609"/>
          </a:xfrm>
          <a:prstGeom prst="rect">
            <a:avLst/>
          </a:prstGeom>
          <a:noFill/>
        </p:spPr>
        <p:txBody>
          <a:bodyPr wrap="none" rtlCol="0">
            <a:spAutoFit/>
          </a:bodyPr>
          <a:lstStyle/>
          <a:p>
            <a:r>
              <a:rPr lang="en-US" dirty="0" smtClean="0">
                <a:solidFill>
                  <a:prstClr val="black"/>
                </a:solidFill>
              </a:rPr>
              <a:t>Explore</a:t>
            </a:r>
          </a:p>
          <a:p>
            <a:r>
              <a:rPr lang="en-US" sz="1100" dirty="0" smtClean="0">
                <a:solidFill>
                  <a:prstClr val="black"/>
                </a:solidFill>
              </a:rPr>
              <a:t>Discover Resources</a:t>
            </a:r>
            <a:endParaRPr lang="en-US" sz="1100" dirty="0">
              <a:solidFill>
                <a:prstClr val="black"/>
              </a:solidFill>
            </a:endParaRPr>
          </a:p>
        </p:txBody>
      </p:sp>
      <p:sp>
        <p:nvSpPr>
          <p:cNvPr id="12" name="TextBox 11"/>
          <p:cNvSpPr txBox="1"/>
          <p:nvPr/>
        </p:nvSpPr>
        <p:spPr>
          <a:xfrm>
            <a:off x="7446496" y="248976"/>
            <a:ext cx="1426994" cy="538609"/>
          </a:xfrm>
          <a:prstGeom prst="rect">
            <a:avLst/>
          </a:prstGeom>
          <a:noFill/>
        </p:spPr>
        <p:txBody>
          <a:bodyPr wrap="none" rtlCol="0">
            <a:spAutoFit/>
          </a:bodyPr>
          <a:lstStyle/>
          <a:p>
            <a:r>
              <a:rPr lang="en-US" dirty="0" smtClean="0">
                <a:solidFill>
                  <a:prstClr val="black"/>
                </a:solidFill>
              </a:rPr>
              <a:t>Collaborate</a:t>
            </a:r>
          </a:p>
          <a:p>
            <a:r>
              <a:rPr lang="en-US" sz="1100" dirty="0" smtClean="0">
                <a:solidFill>
                  <a:prstClr val="black"/>
                </a:solidFill>
              </a:rPr>
              <a:t>Share with colleagues</a:t>
            </a:r>
            <a:endParaRPr lang="en-US" sz="1100" dirty="0">
              <a:solidFill>
                <a:prstClr val="black"/>
              </a:solidFill>
            </a:endParaRPr>
          </a:p>
        </p:txBody>
      </p:sp>
      <p:sp>
        <p:nvSpPr>
          <p:cNvPr id="9" name="Rectangle 8"/>
          <p:cNvSpPr/>
          <p:nvPr/>
        </p:nvSpPr>
        <p:spPr>
          <a:xfrm>
            <a:off x="304800" y="888927"/>
            <a:ext cx="8534400" cy="35306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304800" y="4419600"/>
            <a:ext cx="8534400" cy="5334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304800" y="5105401"/>
            <a:ext cx="1447800" cy="715581"/>
          </a:xfrm>
          <a:prstGeom prst="rect">
            <a:avLst/>
          </a:prstGeom>
          <a:noFill/>
        </p:spPr>
        <p:txBody>
          <a:bodyPr wrap="square" rtlCol="0">
            <a:spAutoFit/>
          </a:bodyPr>
          <a:lstStyle/>
          <a:p>
            <a:pPr>
              <a:lnSpc>
                <a:spcPct val="150000"/>
              </a:lnSpc>
            </a:pPr>
            <a:r>
              <a:rPr lang="en-US" sz="900" dirty="0" smtClean="0">
                <a:solidFill>
                  <a:prstClr val="black"/>
                </a:solidFill>
              </a:rPr>
              <a:t>Getting Started</a:t>
            </a:r>
          </a:p>
          <a:p>
            <a:pPr>
              <a:lnSpc>
                <a:spcPct val="150000"/>
              </a:lnSpc>
            </a:pPr>
            <a:r>
              <a:rPr lang="en-US" sz="900" dirty="0" smtClean="0">
                <a:solidFill>
                  <a:prstClr val="black"/>
                </a:solidFill>
              </a:rPr>
              <a:t>What’s New</a:t>
            </a:r>
          </a:p>
          <a:p>
            <a:pPr>
              <a:lnSpc>
                <a:spcPct val="150000"/>
              </a:lnSpc>
            </a:pPr>
            <a:r>
              <a:rPr lang="en-US" sz="900" dirty="0" smtClean="0">
                <a:solidFill>
                  <a:prstClr val="black"/>
                </a:solidFill>
              </a:rPr>
              <a:t>Provide feedback</a:t>
            </a:r>
            <a:endParaRPr lang="en-US" sz="900" dirty="0">
              <a:solidFill>
                <a:prstClr val="black"/>
              </a:solidFill>
            </a:endParaRPr>
          </a:p>
        </p:txBody>
      </p:sp>
      <p:sp>
        <p:nvSpPr>
          <p:cNvPr id="18" name="TextBox 17"/>
          <p:cNvSpPr txBox="1"/>
          <p:nvPr/>
        </p:nvSpPr>
        <p:spPr>
          <a:xfrm>
            <a:off x="3600450" y="5105401"/>
            <a:ext cx="1447800" cy="715581"/>
          </a:xfrm>
          <a:prstGeom prst="rect">
            <a:avLst/>
          </a:prstGeom>
          <a:noFill/>
        </p:spPr>
        <p:txBody>
          <a:bodyPr wrap="square" rtlCol="0">
            <a:spAutoFit/>
          </a:bodyPr>
          <a:lstStyle/>
          <a:p>
            <a:pPr>
              <a:lnSpc>
                <a:spcPct val="150000"/>
              </a:lnSpc>
            </a:pPr>
            <a:r>
              <a:rPr lang="en-US" sz="900" dirty="0" err="1" smtClean="0">
                <a:solidFill>
                  <a:prstClr val="black"/>
                </a:solidFill>
              </a:rPr>
              <a:t>HydroShare</a:t>
            </a:r>
            <a:r>
              <a:rPr lang="en-US" sz="900" dirty="0" smtClean="0">
                <a:solidFill>
                  <a:prstClr val="black"/>
                </a:solidFill>
              </a:rPr>
              <a:t> Blog</a:t>
            </a:r>
          </a:p>
          <a:p>
            <a:pPr>
              <a:lnSpc>
                <a:spcPct val="150000"/>
              </a:lnSpc>
            </a:pPr>
            <a:r>
              <a:rPr lang="en-US" sz="900" dirty="0" smtClean="0">
                <a:solidFill>
                  <a:prstClr val="black"/>
                </a:solidFill>
              </a:rPr>
              <a:t>Developers</a:t>
            </a:r>
          </a:p>
          <a:p>
            <a:pPr>
              <a:lnSpc>
                <a:spcPct val="150000"/>
              </a:lnSpc>
            </a:pPr>
            <a:r>
              <a:rPr lang="en-US" sz="900" dirty="0" smtClean="0">
                <a:solidFill>
                  <a:prstClr val="black"/>
                </a:solidFill>
              </a:rPr>
              <a:t>Partners</a:t>
            </a:r>
            <a:endParaRPr lang="en-US" sz="900" dirty="0">
              <a:solidFill>
                <a:prstClr val="black"/>
              </a:solidFill>
            </a:endParaRPr>
          </a:p>
        </p:txBody>
      </p:sp>
      <p:sp>
        <p:nvSpPr>
          <p:cNvPr id="17" name="Rounded Rectangle 16"/>
          <p:cNvSpPr/>
          <p:nvPr/>
        </p:nvSpPr>
        <p:spPr>
          <a:xfrm>
            <a:off x="381000" y="4495800"/>
            <a:ext cx="2286000" cy="381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prstClr val="black"/>
                </a:solidFill>
              </a:rPr>
              <a:t>HydroShare</a:t>
            </a:r>
            <a:r>
              <a:rPr lang="en-US" dirty="0" smtClean="0">
                <a:solidFill>
                  <a:prstClr val="black"/>
                </a:solidFill>
              </a:rPr>
              <a:t> Gallery</a:t>
            </a:r>
            <a:endParaRPr lang="en-US" dirty="0">
              <a:solidFill>
                <a:prstClr val="black"/>
              </a:solidFill>
            </a:endParaRPr>
          </a:p>
        </p:txBody>
      </p:sp>
      <p:sp>
        <p:nvSpPr>
          <p:cNvPr id="22" name="Rounded Rectangle 21"/>
          <p:cNvSpPr/>
          <p:nvPr/>
        </p:nvSpPr>
        <p:spPr>
          <a:xfrm>
            <a:off x="3256630" y="4495800"/>
            <a:ext cx="2534570" cy="381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How </a:t>
            </a:r>
            <a:r>
              <a:rPr lang="en-US" dirty="0" err="1" smtClean="0">
                <a:solidFill>
                  <a:prstClr val="black"/>
                </a:solidFill>
              </a:rPr>
              <a:t>HydroShare</a:t>
            </a:r>
            <a:r>
              <a:rPr lang="en-US" dirty="0" smtClean="0">
                <a:solidFill>
                  <a:prstClr val="black"/>
                </a:solidFill>
              </a:rPr>
              <a:t> Works</a:t>
            </a:r>
            <a:endParaRPr lang="en-US" dirty="0">
              <a:solidFill>
                <a:prstClr val="black"/>
              </a:solidFill>
            </a:endParaRPr>
          </a:p>
        </p:txBody>
      </p:sp>
      <p:sp>
        <p:nvSpPr>
          <p:cNvPr id="23" name="Rounded Rectangle 22"/>
          <p:cNvSpPr/>
          <p:nvPr/>
        </p:nvSpPr>
        <p:spPr>
          <a:xfrm>
            <a:off x="6454140" y="4495800"/>
            <a:ext cx="2286000" cy="3810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Getting Started</a:t>
            </a:r>
            <a:endParaRPr lang="en-US" dirty="0">
              <a:solidFill>
                <a:prstClr val="black"/>
              </a:solidFill>
            </a:endParaRPr>
          </a:p>
        </p:txBody>
      </p:sp>
      <p:sp>
        <p:nvSpPr>
          <p:cNvPr id="24" name="TextBox 23"/>
          <p:cNvSpPr txBox="1"/>
          <p:nvPr/>
        </p:nvSpPr>
        <p:spPr>
          <a:xfrm>
            <a:off x="6896100" y="5105401"/>
            <a:ext cx="1447800" cy="715581"/>
          </a:xfrm>
          <a:prstGeom prst="rect">
            <a:avLst/>
          </a:prstGeom>
          <a:noFill/>
        </p:spPr>
        <p:txBody>
          <a:bodyPr wrap="square" rtlCol="0">
            <a:spAutoFit/>
          </a:bodyPr>
          <a:lstStyle/>
          <a:p>
            <a:pPr>
              <a:lnSpc>
                <a:spcPct val="150000"/>
              </a:lnSpc>
            </a:pPr>
            <a:r>
              <a:rPr lang="en-US" sz="900" dirty="0" smtClean="0">
                <a:solidFill>
                  <a:prstClr val="black"/>
                </a:solidFill>
              </a:rPr>
              <a:t>CUAHSI</a:t>
            </a:r>
          </a:p>
          <a:p>
            <a:pPr>
              <a:lnSpc>
                <a:spcPct val="150000"/>
              </a:lnSpc>
            </a:pPr>
            <a:r>
              <a:rPr lang="en-US" sz="900" dirty="0" smtClean="0">
                <a:solidFill>
                  <a:prstClr val="black"/>
                </a:solidFill>
              </a:rPr>
              <a:t>CUAHSI HIS</a:t>
            </a:r>
          </a:p>
          <a:p>
            <a:pPr>
              <a:lnSpc>
                <a:spcPct val="150000"/>
              </a:lnSpc>
            </a:pPr>
            <a:r>
              <a:rPr lang="en-US" sz="900" dirty="0" smtClean="0">
                <a:solidFill>
                  <a:prstClr val="black"/>
                </a:solidFill>
              </a:rPr>
              <a:t>CUAHSI Water Data Center</a:t>
            </a:r>
          </a:p>
        </p:txBody>
      </p:sp>
      <p:sp>
        <p:nvSpPr>
          <p:cNvPr id="2" name="TextBox 1"/>
          <p:cNvSpPr txBox="1"/>
          <p:nvPr/>
        </p:nvSpPr>
        <p:spPr>
          <a:xfrm>
            <a:off x="483970" y="1304836"/>
            <a:ext cx="3021230" cy="461665"/>
          </a:xfrm>
          <a:prstGeom prst="rect">
            <a:avLst/>
          </a:prstGeom>
          <a:noFill/>
        </p:spPr>
        <p:txBody>
          <a:bodyPr wrap="square" rtlCol="0">
            <a:spAutoFit/>
          </a:bodyPr>
          <a:lstStyle/>
          <a:p>
            <a:r>
              <a:rPr lang="en-US" sz="2400" dirty="0" smtClean="0">
                <a:solidFill>
                  <a:prstClr val="black"/>
                </a:solidFill>
              </a:rPr>
              <a:t>Share and Collaborate</a:t>
            </a:r>
            <a:endParaRPr lang="en-US" sz="2400" dirty="0">
              <a:solidFill>
                <a:prstClr val="black"/>
              </a:solidFill>
            </a:endParaRPr>
          </a:p>
        </p:txBody>
      </p:sp>
      <p:sp>
        <p:nvSpPr>
          <p:cNvPr id="3" name="TextBox 2"/>
          <p:cNvSpPr txBox="1"/>
          <p:nvPr/>
        </p:nvSpPr>
        <p:spPr>
          <a:xfrm>
            <a:off x="685800" y="1836004"/>
            <a:ext cx="2438400" cy="830997"/>
          </a:xfrm>
          <a:prstGeom prst="rect">
            <a:avLst/>
          </a:prstGeom>
          <a:noFill/>
        </p:spPr>
        <p:txBody>
          <a:bodyPr wrap="square" rtlCol="0">
            <a:spAutoFit/>
          </a:bodyPr>
          <a:lstStyle/>
          <a:p>
            <a:r>
              <a:rPr lang="en-US" sz="1200" dirty="0" err="1" smtClean="0">
                <a:solidFill>
                  <a:prstClr val="black"/>
                </a:solidFill>
              </a:rPr>
              <a:t>HydroShare</a:t>
            </a:r>
            <a:r>
              <a:rPr lang="en-US" sz="1200" dirty="0" smtClean="0">
                <a:solidFill>
                  <a:prstClr val="black"/>
                </a:solidFill>
              </a:rPr>
              <a:t> is an online collaboration environment for sharing data, models, and code.  Join the community to start sharing.</a:t>
            </a:r>
            <a:endParaRPr lang="en-US" sz="1200" dirty="0">
              <a:solidFill>
                <a:prstClr val="black"/>
              </a:solidFill>
            </a:endParaRPr>
          </a:p>
        </p:txBody>
      </p:sp>
      <p:sp>
        <p:nvSpPr>
          <p:cNvPr id="25" name="TextBox 24"/>
          <p:cNvSpPr txBox="1"/>
          <p:nvPr/>
        </p:nvSpPr>
        <p:spPr>
          <a:xfrm>
            <a:off x="0" y="6248400"/>
            <a:ext cx="9144000" cy="523220"/>
          </a:xfrm>
          <a:prstGeom prst="rect">
            <a:avLst/>
          </a:prstGeom>
          <a:noFill/>
        </p:spPr>
        <p:txBody>
          <a:bodyPr wrap="square" rtlCol="0">
            <a:spAutoFit/>
          </a:bodyPr>
          <a:lstStyle/>
          <a:p>
            <a:pPr algn="ctr"/>
            <a:r>
              <a:rPr lang="en-US" sz="1000" dirty="0" smtClean="0">
                <a:solidFill>
                  <a:srgbClr val="00B0F0"/>
                </a:solidFill>
              </a:rPr>
              <a:t>Terms of Use </a:t>
            </a:r>
            <a:r>
              <a:rPr lang="en-US" sz="1000" dirty="0" smtClean="0">
                <a:solidFill>
                  <a:prstClr val="black"/>
                </a:solidFill>
              </a:rPr>
              <a:t>| </a:t>
            </a:r>
            <a:r>
              <a:rPr lang="en-US" sz="1000" dirty="0" smtClean="0">
                <a:solidFill>
                  <a:srgbClr val="00B0F0"/>
                </a:solidFill>
              </a:rPr>
              <a:t>Statement of Privacy</a:t>
            </a:r>
            <a:r>
              <a:rPr lang="en-US" sz="1000" dirty="0" smtClean="0">
                <a:solidFill>
                  <a:prstClr val="black"/>
                </a:solidFill>
              </a:rPr>
              <a:t>| Copyright © 2012 CUAHSI</a:t>
            </a:r>
          </a:p>
          <a:p>
            <a:pPr algn="ctr"/>
            <a:r>
              <a:rPr lang="en-US" sz="900" dirty="0">
                <a:solidFill>
                  <a:prstClr val="black"/>
                </a:solidFill>
              </a:rPr>
              <a:t>This material is based upon work supported by the National Science Foundation (NSF) under Grants No. OCI-1148453, </a:t>
            </a:r>
            <a:r>
              <a:rPr lang="en-US" sz="900" dirty="0" smtClean="0">
                <a:solidFill>
                  <a:prstClr val="black"/>
                </a:solidFill>
              </a:rPr>
              <a:t>OCI-1148090</a:t>
            </a:r>
          </a:p>
          <a:p>
            <a:pPr algn="ctr"/>
            <a:r>
              <a:rPr lang="en-US" sz="900" dirty="0" smtClean="0">
                <a:solidFill>
                  <a:prstClr val="black"/>
                </a:solidFill>
              </a:rPr>
              <a:t>Any opinions, findings, conclusions, or recommendations expressed in this material are those of the authors and do not necessarily reflect the views of the NSF.</a:t>
            </a:r>
            <a:endParaRPr lang="en-US" sz="900" dirty="0">
              <a:solidFill>
                <a:prstClr val="black"/>
              </a:solidFill>
            </a:endParaRPr>
          </a:p>
        </p:txBody>
      </p:sp>
      <p:grpSp>
        <p:nvGrpSpPr>
          <p:cNvPr id="29" name="Group 28"/>
          <p:cNvGrpSpPr/>
          <p:nvPr/>
        </p:nvGrpSpPr>
        <p:grpSpPr>
          <a:xfrm>
            <a:off x="226605" y="214777"/>
            <a:ext cx="3868727" cy="584775"/>
            <a:chOff x="741373" y="3553433"/>
            <a:chExt cx="6473298" cy="978467"/>
          </a:xfrm>
        </p:grpSpPr>
        <p:sp>
          <p:nvSpPr>
            <p:cNvPr id="30" name="TextBox 29"/>
            <p:cNvSpPr txBox="1"/>
            <p:nvPr/>
          </p:nvSpPr>
          <p:spPr>
            <a:xfrm>
              <a:off x="1572784" y="3553433"/>
              <a:ext cx="5641887" cy="978467"/>
            </a:xfrm>
            <a:prstGeom prst="rect">
              <a:avLst/>
            </a:prstGeom>
            <a:noFill/>
          </p:spPr>
          <p:txBody>
            <a:bodyPr wrap="square" rtlCol="0">
              <a:spAutoFit/>
            </a:bodyPr>
            <a:lstStyle/>
            <a:p>
              <a:r>
                <a:rPr lang="en-US" sz="3200" b="1" spc="-40" dirty="0" smtClean="0">
                  <a:solidFill>
                    <a:srgbClr val="2B5CC1"/>
                  </a:solidFill>
                  <a:latin typeface="Arial Narrow" pitchFamily="34" charset="0"/>
                  <a:cs typeface="Arial" pitchFamily="34" charset="0"/>
                </a:rPr>
                <a:t>HYDRO</a:t>
              </a:r>
              <a:r>
                <a:rPr lang="en-US" sz="3200" b="1" spc="-40" dirty="0" smtClean="0">
                  <a:solidFill>
                    <a:srgbClr val="3CB90F"/>
                  </a:solidFill>
                  <a:latin typeface="Arial Narrow" pitchFamily="34" charset="0"/>
                  <a:cs typeface="Arial" pitchFamily="34" charset="0"/>
                </a:rPr>
                <a:t>SHARE</a:t>
              </a:r>
              <a:endParaRPr lang="en-US" sz="3200" b="1" spc="-40" dirty="0">
                <a:solidFill>
                  <a:srgbClr val="3CB90F"/>
                </a:solidFill>
                <a:latin typeface="Arial Narrow" pitchFamily="34" charset="0"/>
                <a:cs typeface="Arial" pitchFamily="34" charset="0"/>
              </a:endParaRPr>
            </a:p>
          </p:txBody>
        </p:sp>
        <p:pic>
          <p:nvPicPr>
            <p:cNvPr id="31" name="Picture 4" descr="cuahsi_logo_4"/>
            <p:cNvPicPr>
              <a:picLocks noChangeAspect="1" noChangeArrowheads="1"/>
            </p:cNvPicPr>
            <p:nvPr/>
          </p:nvPicPr>
          <p:blipFill>
            <a:blip r:embed="rId5" cstate="print"/>
            <a:srcRect r="69569"/>
            <a:stretch>
              <a:fillRect/>
            </a:stretch>
          </p:blipFill>
          <p:spPr bwMode="auto">
            <a:xfrm>
              <a:off x="741373" y="3591141"/>
              <a:ext cx="917744" cy="887961"/>
            </a:xfrm>
            <a:prstGeom prst="rect">
              <a:avLst/>
            </a:prstGeom>
            <a:noFill/>
            <a:ln w="9525">
              <a:noFill/>
              <a:miter lim="800000"/>
              <a:headEnd/>
              <a:tailEnd/>
            </a:ln>
          </p:spPr>
        </p:pic>
      </p:grpSp>
    </p:spTree>
    <p:extLst>
      <p:ext uri="{BB962C8B-B14F-4D97-AF65-F5344CB8AC3E}">
        <p14:creationId xmlns:p14="http://schemas.microsoft.com/office/powerpoint/2010/main" val="14838223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Dev\HydroShare\images\hydrosh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791200"/>
            <a:ext cx="1602520" cy="533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61696" y="248976"/>
            <a:ext cx="1202637" cy="538609"/>
          </a:xfrm>
          <a:prstGeom prst="rect">
            <a:avLst/>
          </a:prstGeom>
          <a:noFill/>
        </p:spPr>
        <p:txBody>
          <a:bodyPr wrap="none" rtlCol="0">
            <a:spAutoFit/>
          </a:bodyPr>
          <a:lstStyle/>
          <a:p>
            <a:r>
              <a:rPr lang="en-US" dirty="0" smtClean="0">
                <a:solidFill>
                  <a:srgbClr val="FF0000"/>
                </a:solidFill>
              </a:rPr>
              <a:t>Dashboard</a:t>
            </a:r>
          </a:p>
          <a:p>
            <a:r>
              <a:rPr lang="en-US" sz="1100" dirty="0" smtClean="0">
                <a:solidFill>
                  <a:srgbClr val="FF0000"/>
                </a:solidFill>
              </a:rPr>
              <a:t>Recent Activity</a:t>
            </a:r>
            <a:endParaRPr lang="en-US" sz="1100" dirty="0">
              <a:solidFill>
                <a:srgbClr val="FF0000"/>
              </a:solidFill>
            </a:endParaRPr>
          </a:p>
        </p:txBody>
      </p:sp>
      <p:sp>
        <p:nvSpPr>
          <p:cNvPr id="10" name="TextBox 9"/>
          <p:cNvSpPr txBox="1"/>
          <p:nvPr/>
        </p:nvSpPr>
        <p:spPr>
          <a:xfrm>
            <a:off x="4590298" y="248976"/>
            <a:ext cx="1382110" cy="538609"/>
          </a:xfrm>
          <a:prstGeom prst="rect">
            <a:avLst/>
          </a:prstGeom>
          <a:noFill/>
        </p:spPr>
        <p:txBody>
          <a:bodyPr wrap="none" rtlCol="0">
            <a:spAutoFit/>
          </a:bodyPr>
          <a:lstStyle/>
          <a:p>
            <a:r>
              <a:rPr lang="en-US" dirty="0" smtClean="0">
                <a:solidFill>
                  <a:prstClr val="black"/>
                </a:solidFill>
              </a:rPr>
              <a:t>My Content</a:t>
            </a:r>
          </a:p>
          <a:p>
            <a:r>
              <a:rPr lang="en-US" sz="1100" dirty="0" smtClean="0">
                <a:solidFill>
                  <a:prstClr val="black"/>
                </a:solidFill>
              </a:rPr>
              <a:t>View Your Resources</a:t>
            </a:r>
            <a:endParaRPr lang="en-US" sz="1100" dirty="0">
              <a:solidFill>
                <a:prstClr val="black"/>
              </a:solidFill>
            </a:endParaRPr>
          </a:p>
        </p:txBody>
      </p:sp>
      <p:sp>
        <p:nvSpPr>
          <p:cNvPr id="11" name="TextBox 10"/>
          <p:cNvSpPr txBox="1"/>
          <p:nvPr/>
        </p:nvSpPr>
        <p:spPr>
          <a:xfrm>
            <a:off x="6098373" y="248976"/>
            <a:ext cx="1290738" cy="538609"/>
          </a:xfrm>
          <a:prstGeom prst="rect">
            <a:avLst/>
          </a:prstGeom>
          <a:noFill/>
        </p:spPr>
        <p:txBody>
          <a:bodyPr wrap="none" rtlCol="0">
            <a:spAutoFit/>
          </a:bodyPr>
          <a:lstStyle/>
          <a:p>
            <a:r>
              <a:rPr lang="en-US" dirty="0" smtClean="0">
                <a:solidFill>
                  <a:prstClr val="black"/>
                </a:solidFill>
              </a:rPr>
              <a:t>Explore</a:t>
            </a:r>
          </a:p>
          <a:p>
            <a:r>
              <a:rPr lang="en-US" sz="1100" dirty="0" smtClean="0">
                <a:solidFill>
                  <a:prstClr val="black"/>
                </a:solidFill>
              </a:rPr>
              <a:t>Discover Resources</a:t>
            </a:r>
            <a:endParaRPr lang="en-US" sz="1100" dirty="0">
              <a:solidFill>
                <a:prstClr val="black"/>
              </a:solidFill>
            </a:endParaRPr>
          </a:p>
        </p:txBody>
      </p:sp>
      <p:sp>
        <p:nvSpPr>
          <p:cNvPr id="12" name="TextBox 11"/>
          <p:cNvSpPr txBox="1"/>
          <p:nvPr/>
        </p:nvSpPr>
        <p:spPr>
          <a:xfrm>
            <a:off x="7515076" y="248976"/>
            <a:ext cx="1426994" cy="538609"/>
          </a:xfrm>
          <a:prstGeom prst="rect">
            <a:avLst/>
          </a:prstGeom>
          <a:noFill/>
        </p:spPr>
        <p:txBody>
          <a:bodyPr wrap="none" rtlCol="0">
            <a:spAutoFit/>
          </a:bodyPr>
          <a:lstStyle/>
          <a:p>
            <a:r>
              <a:rPr lang="en-US" dirty="0" smtClean="0">
                <a:solidFill>
                  <a:prstClr val="black"/>
                </a:solidFill>
              </a:rPr>
              <a:t>Collaborate</a:t>
            </a:r>
          </a:p>
          <a:p>
            <a:r>
              <a:rPr lang="en-US" sz="1100" dirty="0" smtClean="0">
                <a:solidFill>
                  <a:prstClr val="black"/>
                </a:solidFill>
              </a:rPr>
              <a:t>Share with colleagues</a:t>
            </a:r>
            <a:endParaRPr lang="en-US" sz="1100" dirty="0">
              <a:solidFill>
                <a:prstClr val="black"/>
              </a:solidFill>
            </a:endParaRPr>
          </a:p>
        </p:txBody>
      </p:sp>
      <p:sp>
        <p:nvSpPr>
          <p:cNvPr id="8" name="Rounded Rectangle 7"/>
          <p:cNvSpPr/>
          <p:nvPr/>
        </p:nvSpPr>
        <p:spPr>
          <a:xfrm>
            <a:off x="228602" y="937260"/>
            <a:ext cx="5603031" cy="3253740"/>
          </a:xfrm>
          <a:prstGeom prst="roundRect">
            <a:avLst>
              <a:gd name="adj" fmla="val 5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ounded Rectangle 25"/>
          <p:cNvSpPr/>
          <p:nvPr/>
        </p:nvSpPr>
        <p:spPr>
          <a:xfrm>
            <a:off x="6096000" y="937260"/>
            <a:ext cx="2819400" cy="1120140"/>
          </a:xfrm>
          <a:prstGeom prst="roundRect">
            <a:avLst>
              <a:gd name="adj" fmla="val 5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ed Rectangle 26"/>
          <p:cNvSpPr/>
          <p:nvPr/>
        </p:nvSpPr>
        <p:spPr>
          <a:xfrm>
            <a:off x="228600" y="4343400"/>
            <a:ext cx="5603031" cy="1447800"/>
          </a:xfrm>
          <a:prstGeom prst="roundRect">
            <a:avLst>
              <a:gd name="adj" fmla="val 5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6096000" y="3962400"/>
            <a:ext cx="2819400" cy="1805940"/>
          </a:xfrm>
          <a:prstGeom prst="roundRect">
            <a:avLst>
              <a:gd name="adj" fmla="val 5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304800" y="990600"/>
            <a:ext cx="1600200" cy="307777"/>
          </a:xfrm>
          <a:prstGeom prst="rect">
            <a:avLst/>
          </a:prstGeom>
          <a:noFill/>
        </p:spPr>
        <p:txBody>
          <a:bodyPr wrap="square" rtlCol="0">
            <a:spAutoFit/>
          </a:bodyPr>
          <a:lstStyle/>
          <a:p>
            <a:r>
              <a:rPr lang="en-US" sz="1400" dirty="0" smtClean="0">
                <a:solidFill>
                  <a:prstClr val="black"/>
                </a:solidFill>
              </a:rPr>
              <a:t>Recent Activity</a:t>
            </a:r>
            <a:endParaRPr lang="en-US" sz="1400" dirty="0">
              <a:solidFill>
                <a:prstClr val="black"/>
              </a:solidFill>
            </a:endParaRPr>
          </a:p>
        </p:txBody>
      </p:sp>
      <p:sp>
        <p:nvSpPr>
          <p:cNvPr id="32" name="TextBox 31"/>
          <p:cNvSpPr txBox="1"/>
          <p:nvPr/>
        </p:nvSpPr>
        <p:spPr>
          <a:xfrm>
            <a:off x="7162800" y="990600"/>
            <a:ext cx="1610710" cy="307777"/>
          </a:xfrm>
          <a:prstGeom prst="rect">
            <a:avLst/>
          </a:prstGeom>
          <a:noFill/>
        </p:spPr>
        <p:txBody>
          <a:bodyPr wrap="square" rtlCol="0">
            <a:spAutoFit/>
          </a:bodyPr>
          <a:lstStyle/>
          <a:p>
            <a:pPr algn="ctr"/>
            <a:r>
              <a:rPr lang="en-US" sz="1400" u="sng" dirty="0" smtClean="0">
                <a:solidFill>
                  <a:srgbClr val="FF0000"/>
                </a:solidFill>
              </a:rPr>
              <a:t>Profile</a:t>
            </a:r>
            <a:endParaRPr lang="en-US" sz="1400" u="sng" dirty="0">
              <a:solidFill>
                <a:srgbClr val="FF0000"/>
              </a:solidFill>
            </a:endParaRPr>
          </a:p>
        </p:txBody>
      </p:sp>
      <p:sp>
        <p:nvSpPr>
          <p:cNvPr id="30" name="TextBox 29"/>
          <p:cNvSpPr txBox="1"/>
          <p:nvPr/>
        </p:nvSpPr>
        <p:spPr>
          <a:xfrm>
            <a:off x="3429000" y="966156"/>
            <a:ext cx="2362200" cy="261610"/>
          </a:xfrm>
          <a:prstGeom prst="rect">
            <a:avLst/>
          </a:prstGeom>
          <a:noFill/>
        </p:spPr>
        <p:txBody>
          <a:bodyPr wrap="square" rtlCol="0">
            <a:spAutoFit/>
          </a:bodyPr>
          <a:lstStyle/>
          <a:p>
            <a:pPr algn="r"/>
            <a:r>
              <a:rPr lang="en-US" sz="1100" dirty="0" smtClean="0">
                <a:solidFill>
                  <a:prstClr val="black"/>
                </a:solidFill>
              </a:rPr>
              <a:t>All activity | </a:t>
            </a:r>
            <a:r>
              <a:rPr lang="en-US" sz="1100" u="sng" dirty="0" smtClean="0">
                <a:solidFill>
                  <a:srgbClr val="FF0000"/>
                </a:solidFill>
              </a:rPr>
              <a:t>Only my activity</a:t>
            </a:r>
            <a:endParaRPr lang="en-US" sz="1100" u="sng" dirty="0">
              <a:solidFill>
                <a:srgbClr val="FF0000"/>
              </a:solidFill>
            </a:endParaRPr>
          </a:p>
        </p:txBody>
      </p:sp>
      <p:sp>
        <p:nvSpPr>
          <p:cNvPr id="31" name="Rounded Rectangle 30"/>
          <p:cNvSpPr/>
          <p:nvPr/>
        </p:nvSpPr>
        <p:spPr>
          <a:xfrm>
            <a:off x="685800" y="3810000"/>
            <a:ext cx="914400" cy="3048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prstClr val="white"/>
                </a:solidFill>
              </a:rPr>
              <a:t>More</a:t>
            </a:r>
            <a:endParaRPr lang="en-US" sz="1100" dirty="0">
              <a:solidFill>
                <a:prstClr val="white"/>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066800"/>
            <a:ext cx="878087" cy="87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211303" y="1321713"/>
            <a:ext cx="1637293" cy="600164"/>
          </a:xfrm>
          <a:prstGeom prst="rect">
            <a:avLst/>
          </a:prstGeom>
          <a:noFill/>
        </p:spPr>
        <p:txBody>
          <a:bodyPr wrap="square" rtlCol="0">
            <a:spAutoFit/>
          </a:bodyPr>
          <a:lstStyle/>
          <a:p>
            <a:r>
              <a:rPr lang="en-US" sz="1100" dirty="0" smtClean="0">
                <a:solidFill>
                  <a:prstClr val="black"/>
                </a:solidFill>
              </a:rPr>
              <a:t>Jeff Horsburgh</a:t>
            </a:r>
          </a:p>
          <a:p>
            <a:r>
              <a:rPr lang="en-US" sz="1100" dirty="0" smtClean="0">
                <a:solidFill>
                  <a:prstClr val="black"/>
                </a:solidFill>
              </a:rPr>
              <a:t>Utah State University</a:t>
            </a:r>
          </a:p>
          <a:p>
            <a:r>
              <a:rPr lang="en-US" sz="1100" dirty="0">
                <a:solidFill>
                  <a:prstClr val="black"/>
                </a:solidFill>
              </a:rPr>
              <a:t>j</a:t>
            </a:r>
            <a:r>
              <a:rPr lang="en-US" sz="1100" dirty="0" smtClean="0">
                <a:solidFill>
                  <a:prstClr val="black"/>
                </a:solidFill>
              </a:rPr>
              <a:t>eff.horsburgh@usu.edu</a:t>
            </a:r>
            <a:endParaRPr lang="en-US" sz="1100" dirty="0">
              <a:solidFill>
                <a:prstClr val="black"/>
              </a:solidFill>
            </a:endParaRPr>
          </a:p>
        </p:txBody>
      </p:sp>
      <p:sp>
        <p:nvSpPr>
          <p:cNvPr id="37" name="Rounded Rectangle 36"/>
          <p:cNvSpPr/>
          <p:nvPr/>
        </p:nvSpPr>
        <p:spPr>
          <a:xfrm>
            <a:off x="6096000" y="2209800"/>
            <a:ext cx="2819400" cy="1600200"/>
          </a:xfrm>
          <a:prstGeom prst="roundRect">
            <a:avLst>
              <a:gd name="adj" fmla="val 5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6096000" y="2209800"/>
            <a:ext cx="2819402" cy="307777"/>
          </a:xfrm>
          <a:prstGeom prst="rect">
            <a:avLst/>
          </a:prstGeom>
          <a:noFill/>
        </p:spPr>
        <p:txBody>
          <a:bodyPr wrap="square" rtlCol="0">
            <a:spAutoFit/>
          </a:bodyPr>
          <a:lstStyle/>
          <a:p>
            <a:pPr algn="ctr"/>
            <a:r>
              <a:rPr lang="en-US" sz="1400" dirty="0" smtClean="0">
                <a:solidFill>
                  <a:prstClr val="black"/>
                </a:solidFill>
              </a:rPr>
              <a:t>Resources You May Like</a:t>
            </a:r>
            <a:endParaRPr lang="en-US" sz="1400" dirty="0">
              <a:solidFill>
                <a:prstClr val="black"/>
              </a:solidFill>
            </a:endParaRPr>
          </a:p>
        </p:txBody>
      </p:sp>
      <p:sp>
        <p:nvSpPr>
          <p:cNvPr id="39" name="TextBox 38"/>
          <p:cNvSpPr txBox="1"/>
          <p:nvPr/>
        </p:nvSpPr>
        <p:spPr>
          <a:xfrm>
            <a:off x="6096000" y="3940935"/>
            <a:ext cx="2819402" cy="307777"/>
          </a:xfrm>
          <a:prstGeom prst="rect">
            <a:avLst/>
          </a:prstGeom>
          <a:noFill/>
        </p:spPr>
        <p:txBody>
          <a:bodyPr wrap="square" rtlCol="0">
            <a:spAutoFit/>
          </a:bodyPr>
          <a:lstStyle/>
          <a:p>
            <a:pPr algn="ctr"/>
            <a:r>
              <a:rPr lang="en-US" sz="1400" dirty="0" smtClean="0">
                <a:solidFill>
                  <a:prstClr val="black"/>
                </a:solidFill>
              </a:rPr>
              <a:t>You Should Follow</a:t>
            </a:r>
            <a:endParaRPr lang="en-US" sz="1400" dirty="0">
              <a:solidFill>
                <a:prstClr val="black"/>
              </a:solidFill>
            </a:endParaRPr>
          </a:p>
        </p:txBody>
      </p:sp>
      <p:sp>
        <p:nvSpPr>
          <p:cNvPr id="40" name="TextBox 39"/>
          <p:cNvSpPr txBox="1"/>
          <p:nvPr/>
        </p:nvSpPr>
        <p:spPr>
          <a:xfrm>
            <a:off x="304800" y="4343400"/>
            <a:ext cx="1600200" cy="307777"/>
          </a:xfrm>
          <a:prstGeom prst="rect">
            <a:avLst/>
          </a:prstGeom>
          <a:noFill/>
        </p:spPr>
        <p:txBody>
          <a:bodyPr wrap="square" rtlCol="0">
            <a:spAutoFit/>
          </a:bodyPr>
          <a:lstStyle/>
          <a:p>
            <a:r>
              <a:rPr lang="en-US" sz="1400" dirty="0" smtClean="0">
                <a:solidFill>
                  <a:prstClr val="black"/>
                </a:solidFill>
              </a:rPr>
              <a:t>Announcements</a:t>
            </a:r>
            <a:endParaRPr lang="en-US" sz="1400" dirty="0">
              <a:solidFill>
                <a:prstClr val="black"/>
              </a:solidFill>
            </a:endParaRPr>
          </a:p>
        </p:txBody>
      </p:sp>
      <p:sp>
        <p:nvSpPr>
          <p:cNvPr id="34" name="Rectangle 33"/>
          <p:cNvSpPr/>
          <p:nvPr/>
        </p:nvSpPr>
        <p:spPr>
          <a:xfrm>
            <a:off x="6687443" y="4222834"/>
            <a:ext cx="1542157" cy="24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6324601" y="4191000"/>
            <a:ext cx="2362200" cy="261610"/>
          </a:xfrm>
          <a:prstGeom prst="rect">
            <a:avLst/>
          </a:prstGeom>
          <a:noFill/>
        </p:spPr>
        <p:txBody>
          <a:bodyPr wrap="square" rtlCol="0">
            <a:spAutoFit/>
          </a:bodyPr>
          <a:lstStyle/>
          <a:p>
            <a:pPr algn="ctr"/>
            <a:r>
              <a:rPr lang="en-US" sz="1100" u="sng" dirty="0" smtClean="0">
                <a:solidFill>
                  <a:srgbClr val="FF0000"/>
                </a:solidFill>
              </a:rPr>
              <a:t>People </a:t>
            </a:r>
            <a:r>
              <a:rPr lang="en-US" sz="1100" dirty="0" smtClean="0">
                <a:solidFill>
                  <a:prstClr val="black"/>
                </a:solidFill>
              </a:rPr>
              <a:t>  |   </a:t>
            </a:r>
            <a:r>
              <a:rPr lang="en-US" sz="1100" u="sng" dirty="0" smtClean="0">
                <a:solidFill>
                  <a:prstClr val="black"/>
                </a:solidFill>
              </a:rPr>
              <a:t>Groups</a:t>
            </a:r>
            <a:endParaRPr lang="en-US" sz="1100" u="sng" dirty="0">
              <a:solidFill>
                <a:prstClr val="black"/>
              </a:solidFill>
            </a:endParaRPr>
          </a:p>
        </p:txBody>
      </p:sp>
      <p:sp>
        <p:nvSpPr>
          <p:cNvPr id="33" name="Rectangle 32"/>
          <p:cNvSpPr/>
          <p:nvPr/>
        </p:nvSpPr>
        <p:spPr>
          <a:xfrm>
            <a:off x="6248400" y="4452610"/>
            <a:ext cx="2525110" cy="1186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6858000" y="4583668"/>
            <a:ext cx="1458310" cy="369332"/>
          </a:xfrm>
          <a:prstGeom prst="rect">
            <a:avLst/>
          </a:prstGeom>
          <a:noFill/>
        </p:spPr>
        <p:txBody>
          <a:bodyPr wrap="square" rtlCol="0">
            <a:spAutoFit/>
          </a:bodyPr>
          <a:lstStyle/>
          <a:p>
            <a:r>
              <a:rPr lang="en-US" sz="900" u="sng" dirty="0" smtClean="0">
                <a:solidFill>
                  <a:prstClr val="black"/>
                </a:solidFill>
              </a:rPr>
              <a:t>Jeff Horsburgh</a:t>
            </a:r>
          </a:p>
          <a:p>
            <a:r>
              <a:rPr lang="en-US" sz="900" dirty="0" smtClean="0">
                <a:solidFill>
                  <a:prstClr val="black"/>
                </a:solidFill>
              </a:rPr>
              <a:t>Utah State University</a:t>
            </a:r>
            <a:endParaRPr lang="en-US" sz="900" dirty="0">
              <a:solidFill>
                <a:prstClr val="black"/>
              </a:solidFill>
            </a:endParaRPr>
          </a:p>
        </p:txBody>
      </p:sp>
      <p:pic>
        <p:nvPicPr>
          <p:cNvPr id="4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4186" y="4601586"/>
            <a:ext cx="351414" cy="35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6858000" y="5029200"/>
            <a:ext cx="1458310" cy="369332"/>
          </a:xfrm>
          <a:prstGeom prst="rect">
            <a:avLst/>
          </a:prstGeom>
          <a:noFill/>
        </p:spPr>
        <p:txBody>
          <a:bodyPr wrap="square" rtlCol="0">
            <a:spAutoFit/>
          </a:bodyPr>
          <a:lstStyle/>
          <a:p>
            <a:r>
              <a:rPr lang="en-US" sz="900" u="sng" dirty="0" smtClean="0">
                <a:solidFill>
                  <a:prstClr val="black"/>
                </a:solidFill>
              </a:rPr>
              <a:t>David </a:t>
            </a:r>
            <a:r>
              <a:rPr lang="en-US" sz="900" u="sng" dirty="0" err="1" smtClean="0">
                <a:solidFill>
                  <a:prstClr val="black"/>
                </a:solidFill>
              </a:rPr>
              <a:t>Tarboton</a:t>
            </a:r>
            <a:endParaRPr lang="en-US" sz="900" u="sng" dirty="0" smtClean="0">
              <a:solidFill>
                <a:prstClr val="black"/>
              </a:solidFill>
            </a:endParaRPr>
          </a:p>
          <a:p>
            <a:r>
              <a:rPr lang="en-US" sz="900" dirty="0" smtClean="0">
                <a:solidFill>
                  <a:prstClr val="black"/>
                </a:solidFill>
              </a:rPr>
              <a:t>Utah State University</a:t>
            </a:r>
            <a:endParaRPr lang="en-US" sz="900" dirty="0">
              <a:solidFill>
                <a:prstClr val="black"/>
              </a:solidFill>
            </a:endParaRPr>
          </a:p>
        </p:txBody>
      </p:sp>
      <p:pic>
        <p:nvPicPr>
          <p:cNvPr id="4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6029" y="5089585"/>
            <a:ext cx="351414" cy="35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304800" y="1321713"/>
            <a:ext cx="1997765"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304800" y="1811983"/>
            <a:ext cx="1997765"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304800" y="2312313"/>
            <a:ext cx="1997765"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304800" y="2819400"/>
            <a:ext cx="1997765"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304800" y="3328356"/>
            <a:ext cx="1997765"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2176730" y="1246576"/>
            <a:ext cx="3505200" cy="2792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Flowchart: Magnetic Disk 41"/>
          <p:cNvSpPr/>
          <p:nvPr/>
        </p:nvSpPr>
        <p:spPr>
          <a:xfrm>
            <a:off x="381000" y="1413296"/>
            <a:ext cx="228600" cy="228600"/>
          </a:xfrm>
          <a:prstGeom prst="flowChartMagneticDisk">
            <a:avLst/>
          </a:prstGeom>
          <a:solidFill>
            <a:schemeClr val="bg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TextBox 53"/>
          <p:cNvSpPr txBox="1"/>
          <p:nvPr/>
        </p:nvSpPr>
        <p:spPr>
          <a:xfrm>
            <a:off x="677174" y="1321713"/>
            <a:ext cx="1458310" cy="430887"/>
          </a:xfrm>
          <a:prstGeom prst="rect">
            <a:avLst/>
          </a:prstGeom>
          <a:noFill/>
        </p:spPr>
        <p:txBody>
          <a:bodyPr wrap="square" rtlCol="0">
            <a:spAutoFit/>
          </a:bodyPr>
          <a:lstStyle/>
          <a:p>
            <a:r>
              <a:rPr lang="en-US" sz="1100" dirty="0" smtClean="0">
                <a:solidFill>
                  <a:prstClr val="black"/>
                </a:solidFill>
              </a:rPr>
              <a:t>Little Bear River ODM</a:t>
            </a:r>
          </a:p>
          <a:p>
            <a:r>
              <a:rPr lang="en-US" sz="1100" dirty="0" smtClean="0">
                <a:solidFill>
                  <a:prstClr val="black"/>
                </a:solidFill>
              </a:rPr>
              <a:t>Database   6/6/2012</a:t>
            </a:r>
            <a:endParaRPr lang="en-US" sz="1100" dirty="0">
              <a:solidFill>
                <a:prstClr val="black"/>
              </a:solidFill>
            </a:endParaRPr>
          </a:p>
        </p:txBody>
      </p:sp>
      <p:sp>
        <p:nvSpPr>
          <p:cNvPr id="56" name="TextBox 55"/>
          <p:cNvSpPr txBox="1"/>
          <p:nvPr/>
        </p:nvSpPr>
        <p:spPr>
          <a:xfrm>
            <a:off x="4348654" y="3759678"/>
            <a:ext cx="1333275" cy="261610"/>
          </a:xfrm>
          <a:prstGeom prst="rect">
            <a:avLst/>
          </a:prstGeom>
          <a:noFill/>
        </p:spPr>
        <p:txBody>
          <a:bodyPr wrap="square" rtlCol="0">
            <a:spAutoFit/>
          </a:bodyPr>
          <a:lstStyle/>
          <a:p>
            <a:pPr algn="r"/>
            <a:r>
              <a:rPr lang="en-US" sz="1100" b="1" u="sng" dirty="0" smtClean="0">
                <a:solidFill>
                  <a:srgbClr val="FF0000"/>
                </a:solidFill>
              </a:rPr>
              <a:t>View Details </a:t>
            </a:r>
            <a:endParaRPr lang="en-US" sz="1100" b="1" u="sng" dirty="0">
              <a:solidFill>
                <a:prstClr val="black"/>
              </a:solidFill>
            </a:endParaRPr>
          </a:p>
        </p:txBody>
      </p:sp>
      <p:sp>
        <p:nvSpPr>
          <p:cNvPr id="57" name="TextBox 56"/>
          <p:cNvSpPr txBox="1"/>
          <p:nvPr/>
        </p:nvSpPr>
        <p:spPr>
          <a:xfrm>
            <a:off x="2284560" y="3112912"/>
            <a:ext cx="3312543" cy="769441"/>
          </a:xfrm>
          <a:prstGeom prst="rect">
            <a:avLst/>
          </a:prstGeom>
          <a:noFill/>
        </p:spPr>
        <p:txBody>
          <a:bodyPr wrap="square" rtlCol="0">
            <a:spAutoFit/>
          </a:bodyPr>
          <a:lstStyle/>
          <a:p>
            <a:r>
              <a:rPr lang="en-US" sz="1100" b="1" dirty="0" smtClean="0">
                <a:solidFill>
                  <a:prstClr val="black"/>
                </a:solidFill>
              </a:rPr>
              <a:t>Abstract</a:t>
            </a:r>
            <a:r>
              <a:rPr lang="en-US" sz="1100" dirty="0" smtClean="0">
                <a:solidFill>
                  <a:prstClr val="black"/>
                </a:solidFill>
              </a:rPr>
              <a:t>:  Time series of water quality sensor data in the Little Bear River, Utah, USA</a:t>
            </a:r>
          </a:p>
          <a:p>
            <a:r>
              <a:rPr lang="en-US" sz="1100" b="1" dirty="0" smtClean="0">
                <a:solidFill>
                  <a:prstClr val="black"/>
                </a:solidFill>
              </a:rPr>
              <a:t>Keywords</a:t>
            </a:r>
            <a:r>
              <a:rPr lang="en-US" sz="1100" dirty="0" smtClean="0">
                <a:solidFill>
                  <a:prstClr val="black"/>
                </a:solidFill>
              </a:rPr>
              <a:t>: Temperature, Dissolved Oxygen, pH, Specific Conductance, Turbidity</a:t>
            </a:r>
            <a:endParaRPr lang="en-US" sz="1100" dirty="0">
              <a:solidFill>
                <a:prstClr val="black"/>
              </a:solidFill>
            </a:endParaRPr>
          </a:p>
        </p:txBody>
      </p:sp>
      <p:sp>
        <p:nvSpPr>
          <p:cNvPr id="58" name="Rectangle 57"/>
          <p:cNvSpPr/>
          <p:nvPr/>
        </p:nvSpPr>
        <p:spPr>
          <a:xfrm>
            <a:off x="297612" y="4651177"/>
            <a:ext cx="5476336" cy="1066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Box 58"/>
          <p:cNvSpPr txBox="1"/>
          <p:nvPr/>
        </p:nvSpPr>
        <p:spPr>
          <a:xfrm>
            <a:off x="345057" y="4704864"/>
            <a:ext cx="5336873" cy="430887"/>
          </a:xfrm>
          <a:prstGeom prst="rect">
            <a:avLst/>
          </a:prstGeom>
          <a:noFill/>
        </p:spPr>
        <p:txBody>
          <a:bodyPr wrap="square" rtlCol="0">
            <a:spAutoFit/>
          </a:bodyPr>
          <a:lstStyle/>
          <a:p>
            <a:r>
              <a:rPr lang="en-US" sz="1100" b="1" dirty="0" smtClean="0">
                <a:solidFill>
                  <a:prstClr val="black"/>
                </a:solidFill>
              </a:rPr>
              <a:t>What’s New at </a:t>
            </a:r>
            <a:r>
              <a:rPr lang="en-US" sz="1100" b="1" dirty="0" err="1" smtClean="0">
                <a:solidFill>
                  <a:prstClr val="black"/>
                </a:solidFill>
              </a:rPr>
              <a:t>HydroShare</a:t>
            </a:r>
            <a:r>
              <a:rPr lang="en-US" sz="1100" dirty="0" smtClean="0">
                <a:solidFill>
                  <a:prstClr val="black"/>
                </a:solidFill>
              </a:rPr>
              <a:t>:  Click </a:t>
            </a:r>
            <a:r>
              <a:rPr lang="en-US" sz="1100" u="sng" dirty="0" smtClean="0">
                <a:solidFill>
                  <a:srgbClr val="FF0000"/>
                </a:solidFill>
              </a:rPr>
              <a:t>here</a:t>
            </a:r>
            <a:r>
              <a:rPr lang="en-US" sz="1100" dirty="0" smtClean="0">
                <a:solidFill>
                  <a:prstClr val="black"/>
                </a:solidFill>
              </a:rPr>
              <a:t> to visit the </a:t>
            </a:r>
            <a:r>
              <a:rPr lang="en-US" sz="1100" dirty="0" err="1" smtClean="0">
                <a:solidFill>
                  <a:prstClr val="black"/>
                </a:solidFill>
              </a:rPr>
              <a:t>HydroShare</a:t>
            </a:r>
            <a:r>
              <a:rPr lang="en-US" sz="1100" dirty="0" smtClean="0">
                <a:solidFill>
                  <a:prstClr val="black"/>
                </a:solidFill>
              </a:rPr>
              <a:t> blog to learn more about recent updates and new </a:t>
            </a:r>
            <a:r>
              <a:rPr lang="en-US" sz="1100" dirty="0" err="1" smtClean="0">
                <a:solidFill>
                  <a:prstClr val="black"/>
                </a:solidFill>
              </a:rPr>
              <a:t>HydroShare</a:t>
            </a:r>
            <a:r>
              <a:rPr lang="en-US" sz="1100" dirty="0" smtClean="0">
                <a:solidFill>
                  <a:prstClr val="black"/>
                </a:solidFill>
              </a:rPr>
              <a:t> features. </a:t>
            </a:r>
          </a:p>
        </p:txBody>
      </p:sp>
      <p:pic>
        <p:nvPicPr>
          <p:cNvPr id="2053" name="Picture 5" descr="Vista Style GIS/GPS/MAP Icon Set"/>
          <p:cNvPicPr>
            <a:picLocks noChangeAspect="1" noChangeArrowheads="1"/>
          </p:cNvPicPr>
          <p:nvPr/>
        </p:nvPicPr>
        <p:blipFill rotWithShape="1">
          <a:blip r:embed="rId6">
            <a:extLst>
              <a:ext uri="{28A0092B-C50C-407E-A947-70E740481C1C}">
                <a14:useLocalDpi xmlns:a14="http://schemas.microsoft.com/office/drawing/2010/main" val="0"/>
              </a:ext>
            </a:extLst>
          </a:blip>
          <a:srcRect l="50501" t="16043" r="27367" b="52417"/>
          <a:stretch/>
        </p:blipFill>
        <p:spPr bwMode="auto">
          <a:xfrm>
            <a:off x="316917" y="1842374"/>
            <a:ext cx="473772" cy="32274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685800" y="1811982"/>
            <a:ext cx="1458310" cy="430887"/>
          </a:xfrm>
          <a:prstGeom prst="rect">
            <a:avLst/>
          </a:prstGeom>
          <a:noFill/>
        </p:spPr>
        <p:txBody>
          <a:bodyPr wrap="square" rtlCol="0">
            <a:spAutoFit/>
          </a:bodyPr>
          <a:lstStyle/>
          <a:p>
            <a:r>
              <a:rPr lang="en-US" sz="1100" dirty="0" smtClean="0">
                <a:solidFill>
                  <a:prstClr val="black"/>
                </a:solidFill>
              </a:rPr>
              <a:t>Little Bear River Sites   6/6/2012</a:t>
            </a:r>
            <a:endParaRPr lang="en-US" sz="1100" dirty="0">
              <a:solidFill>
                <a:prstClr val="black"/>
              </a:solidFill>
            </a:endParaRPr>
          </a:p>
        </p:txBody>
      </p:sp>
      <p:sp>
        <p:nvSpPr>
          <p:cNvPr id="62" name="Rectangle 61"/>
          <p:cNvSpPr/>
          <p:nvPr/>
        </p:nvSpPr>
        <p:spPr>
          <a:xfrm>
            <a:off x="297612" y="1818228"/>
            <a:ext cx="1997765" cy="430887"/>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5" name="Picture 7" descr="https://encrypted-tbn3.google.com/images?q=tbn:ANd9GcT53BXBhdrnAMPBKEqzCmtm9Duu_9YYw9ApWLbLN7g7e89ZCnGjt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788" y="2396704"/>
            <a:ext cx="261882" cy="261882"/>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685800" y="2302133"/>
            <a:ext cx="1458310" cy="430887"/>
          </a:xfrm>
          <a:prstGeom prst="rect">
            <a:avLst/>
          </a:prstGeom>
          <a:noFill/>
        </p:spPr>
        <p:txBody>
          <a:bodyPr wrap="square" rtlCol="0">
            <a:spAutoFit/>
          </a:bodyPr>
          <a:lstStyle/>
          <a:p>
            <a:r>
              <a:rPr lang="en-US" sz="1100" dirty="0" smtClean="0">
                <a:solidFill>
                  <a:prstClr val="black"/>
                </a:solidFill>
              </a:rPr>
              <a:t>Little Bear River Excel File 6/6/2012</a:t>
            </a:r>
            <a:endParaRPr lang="en-US" sz="1100" dirty="0">
              <a:solidFill>
                <a:prstClr val="black"/>
              </a:solidFill>
            </a:endParaRPr>
          </a:p>
        </p:txBody>
      </p:sp>
      <p:sp>
        <p:nvSpPr>
          <p:cNvPr id="64" name="Rectangle 63"/>
          <p:cNvSpPr/>
          <p:nvPr/>
        </p:nvSpPr>
        <p:spPr>
          <a:xfrm>
            <a:off x="304800" y="2312313"/>
            <a:ext cx="1997765" cy="430887"/>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7" name="Picture 9" descr="http://www.canto.com/en/images/marketplace/icons-workflow.jpg"/>
          <p:cNvPicPr>
            <a:picLocks noChangeAspect="1" noChangeArrowheads="1"/>
          </p:cNvPicPr>
          <p:nvPr/>
        </p:nvPicPr>
        <p:blipFill rotWithShape="1">
          <a:blip r:embed="rId8">
            <a:extLst>
              <a:ext uri="{28A0092B-C50C-407E-A947-70E740481C1C}">
                <a14:useLocalDpi xmlns:a14="http://schemas.microsoft.com/office/drawing/2010/main" val="0"/>
              </a:ext>
            </a:extLst>
          </a:blip>
          <a:srcRect l="8690" t="5774" r="6305" b="6163"/>
          <a:stretch/>
        </p:blipFill>
        <p:spPr bwMode="auto">
          <a:xfrm>
            <a:off x="380788" y="2862871"/>
            <a:ext cx="349506" cy="36207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718420" y="2819400"/>
            <a:ext cx="1458310" cy="415498"/>
          </a:xfrm>
          <a:prstGeom prst="rect">
            <a:avLst/>
          </a:prstGeom>
          <a:noFill/>
        </p:spPr>
        <p:txBody>
          <a:bodyPr wrap="square" rtlCol="0">
            <a:spAutoFit/>
          </a:bodyPr>
          <a:lstStyle/>
          <a:p>
            <a:r>
              <a:rPr lang="en-US" sz="1050" dirty="0" smtClean="0">
                <a:solidFill>
                  <a:prstClr val="black"/>
                </a:solidFill>
              </a:rPr>
              <a:t>Watershed delineation Workflow 6/6/2012</a:t>
            </a:r>
            <a:endParaRPr lang="en-US" sz="1050" dirty="0">
              <a:solidFill>
                <a:prstClr val="black"/>
              </a:solidFill>
            </a:endParaRPr>
          </a:p>
        </p:txBody>
      </p:sp>
      <p:sp>
        <p:nvSpPr>
          <p:cNvPr id="68" name="Rectangle 67"/>
          <p:cNvSpPr/>
          <p:nvPr/>
        </p:nvSpPr>
        <p:spPr>
          <a:xfrm>
            <a:off x="309936" y="2819400"/>
            <a:ext cx="1997765" cy="430887"/>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44782" t="25445" r="13562" b="50135"/>
          <a:stretch/>
        </p:blipFill>
        <p:spPr bwMode="auto">
          <a:xfrm>
            <a:off x="2244304" y="1295400"/>
            <a:ext cx="3352800" cy="173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6163917" y="2517577"/>
            <a:ext cx="2675283"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0" name="Picture 9" descr="http://www.canto.com/en/images/marketplace/icons-workflow.jpg"/>
          <p:cNvPicPr>
            <a:picLocks noChangeAspect="1" noChangeArrowheads="1"/>
          </p:cNvPicPr>
          <p:nvPr/>
        </p:nvPicPr>
        <p:blipFill rotWithShape="1">
          <a:blip r:embed="rId8">
            <a:extLst>
              <a:ext uri="{28A0092B-C50C-407E-A947-70E740481C1C}">
                <a14:useLocalDpi xmlns:a14="http://schemas.microsoft.com/office/drawing/2010/main" val="0"/>
              </a:ext>
            </a:extLst>
          </a:blip>
          <a:srcRect l="8690" t="5774" r="6305" b="6163"/>
          <a:stretch/>
        </p:blipFill>
        <p:spPr bwMode="auto">
          <a:xfrm>
            <a:off x="6182606" y="2562161"/>
            <a:ext cx="349506" cy="362078"/>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6598580" y="2531632"/>
            <a:ext cx="2240620" cy="430887"/>
          </a:xfrm>
          <a:prstGeom prst="rect">
            <a:avLst/>
          </a:prstGeom>
          <a:noFill/>
        </p:spPr>
        <p:txBody>
          <a:bodyPr wrap="square" rtlCol="0">
            <a:spAutoFit/>
          </a:bodyPr>
          <a:lstStyle/>
          <a:p>
            <a:r>
              <a:rPr lang="en-US" sz="1100" u="sng" dirty="0" smtClean="0">
                <a:solidFill>
                  <a:prstClr val="black"/>
                </a:solidFill>
              </a:rPr>
              <a:t>Little Bear River SWAT Model</a:t>
            </a:r>
          </a:p>
          <a:p>
            <a:r>
              <a:rPr lang="en-US" sz="1100" dirty="0" smtClean="0">
                <a:solidFill>
                  <a:prstClr val="black"/>
                </a:solidFill>
              </a:rPr>
              <a:t>Shared by: </a:t>
            </a:r>
            <a:r>
              <a:rPr lang="en-US" sz="1100" u="sng" dirty="0" smtClean="0">
                <a:solidFill>
                  <a:prstClr val="black"/>
                </a:solidFill>
              </a:rPr>
              <a:t>David </a:t>
            </a:r>
            <a:r>
              <a:rPr lang="en-US" sz="1100" u="sng" dirty="0" err="1" smtClean="0">
                <a:solidFill>
                  <a:prstClr val="black"/>
                </a:solidFill>
              </a:rPr>
              <a:t>Tarboton</a:t>
            </a:r>
            <a:endParaRPr lang="en-US" sz="1100" u="sng" dirty="0">
              <a:solidFill>
                <a:prstClr val="black"/>
              </a:solidFill>
            </a:endParaRPr>
          </a:p>
        </p:txBody>
      </p:sp>
      <p:sp>
        <p:nvSpPr>
          <p:cNvPr id="72" name="Rectangle 71"/>
          <p:cNvSpPr/>
          <p:nvPr/>
        </p:nvSpPr>
        <p:spPr>
          <a:xfrm>
            <a:off x="6173313" y="3009505"/>
            <a:ext cx="2675283"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6607976" y="3023560"/>
            <a:ext cx="2240620" cy="430887"/>
          </a:xfrm>
          <a:prstGeom prst="rect">
            <a:avLst/>
          </a:prstGeom>
          <a:noFill/>
        </p:spPr>
        <p:txBody>
          <a:bodyPr wrap="square" rtlCol="0">
            <a:spAutoFit/>
          </a:bodyPr>
          <a:lstStyle/>
          <a:p>
            <a:r>
              <a:rPr lang="en-US" sz="1100" u="sng" dirty="0" smtClean="0">
                <a:solidFill>
                  <a:prstClr val="black"/>
                </a:solidFill>
              </a:rPr>
              <a:t>Little Bear River DEM</a:t>
            </a:r>
          </a:p>
          <a:p>
            <a:r>
              <a:rPr lang="en-US" sz="1100" dirty="0" smtClean="0">
                <a:solidFill>
                  <a:prstClr val="black"/>
                </a:solidFill>
              </a:rPr>
              <a:t>Shared by: </a:t>
            </a:r>
            <a:r>
              <a:rPr lang="en-US" sz="1100" u="sng" dirty="0" smtClean="0">
                <a:solidFill>
                  <a:prstClr val="black"/>
                </a:solidFill>
              </a:rPr>
              <a:t>David </a:t>
            </a:r>
            <a:r>
              <a:rPr lang="en-US" sz="1100" u="sng" dirty="0" err="1" smtClean="0">
                <a:solidFill>
                  <a:prstClr val="black"/>
                </a:solidFill>
              </a:rPr>
              <a:t>Tarboton</a:t>
            </a:r>
            <a:endParaRPr lang="en-US" sz="1100" u="sng" dirty="0">
              <a:solidFill>
                <a:prstClr val="black"/>
              </a:solidFill>
            </a:endParaRPr>
          </a:p>
        </p:txBody>
      </p:sp>
      <p:pic>
        <p:nvPicPr>
          <p:cNvPr id="75" name="Picture 5" descr="Vista Style GIS/GPS/MAP Icon Set"/>
          <p:cNvPicPr>
            <a:picLocks noChangeAspect="1" noChangeArrowheads="1"/>
          </p:cNvPicPr>
          <p:nvPr/>
        </p:nvPicPr>
        <p:blipFill rotWithShape="1">
          <a:blip r:embed="rId6">
            <a:extLst>
              <a:ext uri="{28A0092B-C50C-407E-A947-70E740481C1C}">
                <a14:useLocalDpi xmlns:a14="http://schemas.microsoft.com/office/drawing/2010/main" val="0"/>
              </a:ext>
            </a:extLst>
          </a:blip>
          <a:srcRect l="50501" t="16043" r="27367" b="52417"/>
          <a:stretch/>
        </p:blipFill>
        <p:spPr bwMode="auto">
          <a:xfrm>
            <a:off x="6172200" y="3069416"/>
            <a:ext cx="473772" cy="322747"/>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3261696" y="1"/>
            <a:ext cx="5806105" cy="276999"/>
          </a:xfrm>
          <a:prstGeom prst="rect">
            <a:avLst/>
          </a:prstGeom>
          <a:noFill/>
        </p:spPr>
        <p:txBody>
          <a:bodyPr wrap="square" rtlCol="0">
            <a:spAutoFit/>
          </a:bodyPr>
          <a:lstStyle/>
          <a:p>
            <a:pPr algn="r"/>
            <a:r>
              <a:rPr lang="en-US" sz="1200" dirty="0" smtClean="0">
                <a:solidFill>
                  <a:srgbClr val="00B0F0"/>
                </a:solidFill>
              </a:rPr>
              <a:t>You are signed in as Jeff Horsburgh </a:t>
            </a:r>
            <a:r>
              <a:rPr lang="en-US" sz="1200" dirty="0" smtClean="0">
                <a:solidFill>
                  <a:prstClr val="black"/>
                </a:solidFill>
              </a:rPr>
              <a:t>|  </a:t>
            </a:r>
            <a:r>
              <a:rPr lang="en-US" sz="1200" dirty="0" smtClean="0">
                <a:solidFill>
                  <a:srgbClr val="00B0F0"/>
                </a:solidFill>
              </a:rPr>
              <a:t>Settings </a:t>
            </a:r>
            <a:r>
              <a:rPr lang="en-US" sz="1200" dirty="0" smtClean="0">
                <a:solidFill>
                  <a:prstClr val="black"/>
                </a:solidFill>
              </a:rPr>
              <a:t> |  </a:t>
            </a:r>
            <a:r>
              <a:rPr lang="en-US" sz="1200" dirty="0" smtClean="0">
                <a:solidFill>
                  <a:srgbClr val="00B0F0"/>
                </a:solidFill>
              </a:rPr>
              <a:t>Notifications  </a:t>
            </a:r>
            <a:r>
              <a:rPr lang="en-US" sz="1200" dirty="0" smtClean="0">
                <a:solidFill>
                  <a:prstClr val="black"/>
                </a:solidFill>
              </a:rPr>
              <a:t>|  </a:t>
            </a:r>
            <a:r>
              <a:rPr lang="en-US" sz="1200" dirty="0">
                <a:solidFill>
                  <a:srgbClr val="00B0F0"/>
                </a:solidFill>
              </a:rPr>
              <a:t>Feedback</a:t>
            </a:r>
            <a:r>
              <a:rPr lang="en-US" sz="1200" dirty="0" smtClean="0">
                <a:solidFill>
                  <a:prstClr val="black"/>
                </a:solidFill>
              </a:rPr>
              <a:t> | </a:t>
            </a:r>
            <a:r>
              <a:rPr lang="en-US" sz="1200" dirty="0" smtClean="0">
                <a:solidFill>
                  <a:srgbClr val="00B0F0"/>
                </a:solidFill>
              </a:rPr>
              <a:t>Help </a:t>
            </a:r>
            <a:r>
              <a:rPr lang="en-US" sz="1200" dirty="0" smtClean="0">
                <a:solidFill>
                  <a:prstClr val="black"/>
                </a:solidFill>
              </a:rPr>
              <a:t> </a:t>
            </a:r>
            <a:endParaRPr lang="en-US" sz="1200" dirty="0">
              <a:solidFill>
                <a:prstClr val="black"/>
              </a:solidFill>
            </a:endParaRPr>
          </a:p>
        </p:txBody>
      </p:sp>
      <p:sp>
        <p:nvSpPr>
          <p:cNvPr id="61" name="TextBox 60"/>
          <p:cNvSpPr txBox="1"/>
          <p:nvPr/>
        </p:nvSpPr>
        <p:spPr>
          <a:xfrm>
            <a:off x="0" y="6248400"/>
            <a:ext cx="9144000" cy="523220"/>
          </a:xfrm>
          <a:prstGeom prst="rect">
            <a:avLst/>
          </a:prstGeom>
          <a:noFill/>
        </p:spPr>
        <p:txBody>
          <a:bodyPr wrap="square" rtlCol="0">
            <a:spAutoFit/>
          </a:bodyPr>
          <a:lstStyle/>
          <a:p>
            <a:pPr algn="ctr"/>
            <a:r>
              <a:rPr lang="en-US" sz="1000" dirty="0" smtClean="0">
                <a:solidFill>
                  <a:srgbClr val="00B0F0"/>
                </a:solidFill>
              </a:rPr>
              <a:t>Terms of Use </a:t>
            </a:r>
            <a:r>
              <a:rPr lang="en-US" sz="1000" dirty="0" smtClean="0">
                <a:solidFill>
                  <a:prstClr val="black"/>
                </a:solidFill>
              </a:rPr>
              <a:t>| </a:t>
            </a:r>
            <a:r>
              <a:rPr lang="en-US" sz="1000" dirty="0" smtClean="0">
                <a:solidFill>
                  <a:srgbClr val="00B0F0"/>
                </a:solidFill>
              </a:rPr>
              <a:t>Statement of Privacy</a:t>
            </a:r>
            <a:r>
              <a:rPr lang="en-US" sz="1000" dirty="0" smtClean="0">
                <a:solidFill>
                  <a:prstClr val="black"/>
                </a:solidFill>
              </a:rPr>
              <a:t>| Copyright © 2012 CUAHSI</a:t>
            </a:r>
          </a:p>
          <a:p>
            <a:pPr algn="ctr"/>
            <a:r>
              <a:rPr lang="en-US" sz="900" dirty="0">
                <a:solidFill>
                  <a:prstClr val="black"/>
                </a:solidFill>
              </a:rPr>
              <a:t>This material is based upon work supported by the National Science Foundation (NSF) under Grants No. OCI-1148453, </a:t>
            </a:r>
            <a:r>
              <a:rPr lang="en-US" sz="900" dirty="0" smtClean="0">
                <a:solidFill>
                  <a:prstClr val="black"/>
                </a:solidFill>
              </a:rPr>
              <a:t>OCI-1148090</a:t>
            </a:r>
          </a:p>
          <a:p>
            <a:pPr algn="ctr"/>
            <a:r>
              <a:rPr lang="en-US" sz="900" dirty="0" smtClean="0">
                <a:solidFill>
                  <a:prstClr val="black"/>
                </a:solidFill>
              </a:rPr>
              <a:t>Any opinions, findings, conclusions, or recommendations expressed in this material are those of the authors and do not necessarily reflect the views of the NSF.</a:t>
            </a:r>
            <a:endParaRPr lang="en-US" sz="900" dirty="0">
              <a:solidFill>
                <a:prstClr val="black"/>
              </a:solidFill>
            </a:endParaRPr>
          </a:p>
        </p:txBody>
      </p:sp>
      <p:grpSp>
        <p:nvGrpSpPr>
          <p:cNvPr id="2" name="Group 1"/>
          <p:cNvGrpSpPr/>
          <p:nvPr/>
        </p:nvGrpSpPr>
        <p:grpSpPr>
          <a:xfrm>
            <a:off x="226605" y="214777"/>
            <a:ext cx="3868727" cy="584775"/>
            <a:chOff x="741373" y="3553433"/>
            <a:chExt cx="6473298" cy="978467"/>
          </a:xfrm>
        </p:grpSpPr>
        <p:sp>
          <p:nvSpPr>
            <p:cNvPr id="79" name="TextBox 78"/>
            <p:cNvSpPr txBox="1"/>
            <p:nvPr/>
          </p:nvSpPr>
          <p:spPr>
            <a:xfrm>
              <a:off x="1572784" y="3553433"/>
              <a:ext cx="5641887" cy="978467"/>
            </a:xfrm>
            <a:prstGeom prst="rect">
              <a:avLst/>
            </a:prstGeom>
            <a:noFill/>
          </p:spPr>
          <p:txBody>
            <a:bodyPr wrap="square" rtlCol="0">
              <a:spAutoFit/>
            </a:bodyPr>
            <a:lstStyle/>
            <a:p>
              <a:r>
                <a:rPr lang="en-US" sz="3200" b="1" spc="-40" dirty="0" smtClean="0">
                  <a:solidFill>
                    <a:srgbClr val="2B5CC1"/>
                  </a:solidFill>
                  <a:latin typeface="Arial Narrow" pitchFamily="34" charset="0"/>
                  <a:cs typeface="Arial" pitchFamily="34" charset="0"/>
                </a:rPr>
                <a:t>HYDRO</a:t>
              </a:r>
              <a:r>
                <a:rPr lang="en-US" sz="3200" b="1" spc="-40" dirty="0" smtClean="0">
                  <a:solidFill>
                    <a:srgbClr val="3CB90F"/>
                  </a:solidFill>
                  <a:latin typeface="Arial Narrow" pitchFamily="34" charset="0"/>
                  <a:cs typeface="Arial" pitchFamily="34" charset="0"/>
                </a:rPr>
                <a:t>SHARE</a:t>
              </a:r>
              <a:endParaRPr lang="en-US" sz="3200" b="1" spc="-40" dirty="0">
                <a:solidFill>
                  <a:srgbClr val="3CB90F"/>
                </a:solidFill>
                <a:latin typeface="Arial Narrow" pitchFamily="34" charset="0"/>
                <a:cs typeface="Arial" pitchFamily="34" charset="0"/>
              </a:endParaRPr>
            </a:p>
          </p:txBody>
        </p:sp>
        <p:pic>
          <p:nvPicPr>
            <p:cNvPr id="80" name="Picture 4" descr="cuahsi_logo_4"/>
            <p:cNvPicPr>
              <a:picLocks noChangeAspect="1" noChangeArrowheads="1"/>
            </p:cNvPicPr>
            <p:nvPr/>
          </p:nvPicPr>
          <p:blipFill>
            <a:blip r:embed="rId10" cstate="print"/>
            <a:srcRect r="69569"/>
            <a:stretch>
              <a:fillRect/>
            </a:stretch>
          </p:blipFill>
          <p:spPr bwMode="auto">
            <a:xfrm>
              <a:off x="741373" y="3591141"/>
              <a:ext cx="917744" cy="887961"/>
            </a:xfrm>
            <a:prstGeom prst="rect">
              <a:avLst/>
            </a:prstGeom>
            <a:noFill/>
            <a:ln w="9525">
              <a:noFill/>
              <a:miter lim="800000"/>
              <a:headEnd/>
              <a:tailEnd/>
            </a:ln>
          </p:spPr>
        </p:pic>
      </p:grpSp>
    </p:spTree>
    <p:extLst>
      <p:ext uri="{BB962C8B-B14F-4D97-AF65-F5344CB8AC3E}">
        <p14:creationId xmlns:p14="http://schemas.microsoft.com/office/powerpoint/2010/main" val="1141271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300"/>
            <a:ext cx="8229600" cy="609600"/>
          </a:xfrm>
        </p:spPr>
        <p:txBody>
          <a:bodyPr>
            <a:noAutofit/>
          </a:bodyPr>
          <a:lstStyle/>
          <a:p>
            <a:r>
              <a:rPr lang="en-US" sz="2800" dirty="0" smtClean="0"/>
              <a:t>Architecture</a:t>
            </a:r>
            <a:endParaRPr lang="en-US" sz="2800" dirty="0"/>
          </a:p>
        </p:txBody>
      </p:sp>
      <p:sp>
        <p:nvSpPr>
          <p:cNvPr id="6" name="Rectangle 5"/>
          <p:cNvSpPr/>
          <p:nvPr/>
        </p:nvSpPr>
        <p:spPr>
          <a:xfrm>
            <a:off x="1733006" y="1836207"/>
            <a:ext cx="52578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r>
              <a:rPr lang="en-US" sz="1200" dirty="0">
                <a:solidFill>
                  <a:schemeClr val="tx1"/>
                </a:solidFill>
              </a:rPr>
              <a:t>HydroShare Portal</a:t>
            </a:r>
          </a:p>
        </p:txBody>
      </p:sp>
      <p:sp>
        <p:nvSpPr>
          <p:cNvPr id="7" name="Rectangle 6"/>
          <p:cNvSpPr/>
          <p:nvPr/>
        </p:nvSpPr>
        <p:spPr>
          <a:xfrm>
            <a:off x="1733006" y="824380"/>
            <a:ext cx="5257800" cy="6308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r>
              <a:rPr lang="en-US" sz="1200" dirty="0">
                <a:solidFill>
                  <a:schemeClr val="tx1"/>
                </a:solidFill>
              </a:rPr>
              <a:t>Browser Interface</a:t>
            </a:r>
          </a:p>
          <a:p>
            <a:endParaRPr lang="en-US" sz="1200" dirty="0">
              <a:solidFill>
                <a:schemeClr val="tx1"/>
              </a:solidFill>
            </a:endParaRPr>
          </a:p>
          <a:p>
            <a:r>
              <a:rPr lang="en-US" sz="1200" dirty="0">
                <a:solidFill>
                  <a:schemeClr val="tx1"/>
                </a:solidFill>
              </a:rPr>
              <a:t>Dashboard,  Explore,  Visualization,  Modeling,  Collaborate,   Support</a:t>
            </a:r>
          </a:p>
        </p:txBody>
      </p:sp>
      <p:sp>
        <p:nvSpPr>
          <p:cNvPr id="8" name="Rectangle 7"/>
          <p:cNvSpPr/>
          <p:nvPr/>
        </p:nvSpPr>
        <p:spPr>
          <a:xfrm>
            <a:off x="7277100" y="1836207"/>
            <a:ext cx="16764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r>
              <a:rPr lang="en-US" sz="1200" dirty="0">
                <a:solidFill>
                  <a:schemeClr val="tx1"/>
                </a:solidFill>
              </a:rPr>
              <a:t>Service Interface</a:t>
            </a:r>
          </a:p>
          <a:p>
            <a:pPr marL="117475" indent="-117475"/>
            <a:r>
              <a:rPr lang="en-US" sz="1200" dirty="0">
                <a:solidFill>
                  <a:schemeClr val="tx1"/>
                </a:solidFill>
              </a:rPr>
              <a:t>•	Discovery API calls</a:t>
            </a:r>
          </a:p>
          <a:p>
            <a:pPr marL="117475" indent="-117475"/>
            <a:r>
              <a:rPr lang="en-US" sz="1200" dirty="0">
                <a:solidFill>
                  <a:schemeClr val="tx1"/>
                </a:solidFill>
              </a:rPr>
              <a:t>•	Create resource </a:t>
            </a:r>
            <a:r>
              <a:rPr lang="en-US" sz="1200" dirty="0" smtClean="0">
                <a:solidFill>
                  <a:schemeClr val="tx1"/>
                </a:solidFill>
              </a:rPr>
              <a:t>API</a:t>
            </a:r>
            <a:endParaRPr lang="en-US" sz="1200" dirty="0">
              <a:solidFill>
                <a:schemeClr val="tx1"/>
              </a:solidFill>
            </a:endParaRPr>
          </a:p>
          <a:p>
            <a:pPr marL="117475" indent="-117475"/>
            <a:r>
              <a:rPr lang="en-US" sz="1200" dirty="0">
                <a:solidFill>
                  <a:schemeClr val="tx1"/>
                </a:solidFill>
              </a:rPr>
              <a:t>•	Read resource API </a:t>
            </a:r>
          </a:p>
          <a:p>
            <a:pPr marL="117475" indent="-117475"/>
            <a:r>
              <a:rPr lang="en-US" sz="1200" dirty="0">
                <a:solidFill>
                  <a:schemeClr val="tx1"/>
                </a:solidFill>
              </a:rPr>
              <a:t>•	Update resource API </a:t>
            </a:r>
          </a:p>
          <a:p>
            <a:pPr marL="117475" indent="-117475"/>
            <a:r>
              <a:rPr lang="en-US" sz="1200" dirty="0">
                <a:solidFill>
                  <a:schemeClr val="tx1"/>
                </a:solidFill>
              </a:rPr>
              <a:t>•	Delete resource API </a:t>
            </a:r>
          </a:p>
          <a:p>
            <a:pPr marL="117475" indent="-117475"/>
            <a:r>
              <a:rPr lang="en-US" sz="1200" dirty="0">
                <a:solidFill>
                  <a:schemeClr val="tx1"/>
                </a:solidFill>
              </a:rPr>
              <a:t>•	Modeling API </a:t>
            </a:r>
          </a:p>
          <a:p>
            <a:endParaRPr lang="en-US" sz="1200" dirty="0">
              <a:solidFill>
                <a:schemeClr val="tx1"/>
              </a:solidFill>
            </a:endParaRPr>
          </a:p>
          <a:p>
            <a:r>
              <a:rPr lang="en-US" sz="1200" dirty="0">
                <a:solidFill>
                  <a:schemeClr val="tx1"/>
                </a:solidFill>
              </a:rPr>
              <a:t>R, MATLAB, </a:t>
            </a:r>
            <a:r>
              <a:rPr lang="en-US" sz="1200" dirty="0" err="1">
                <a:solidFill>
                  <a:schemeClr val="tx1"/>
                </a:solidFill>
              </a:rPr>
              <a:t>HydroDesktop</a:t>
            </a:r>
            <a:r>
              <a:rPr lang="en-US" sz="1200" dirty="0">
                <a:solidFill>
                  <a:schemeClr val="tx1"/>
                </a:solidFill>
              </a:rPr>
              <a:t>, ArcGIS, IDV, Python</a:t>
            </a:r>
          </a:p>
        </p:txBody>
      </p:sp>
      <p:sp>
        <p:nvSpPr>
          <p:cNvPr id="9" name="Rectangle 8"/>
          <p:cNvSpPr/>
          <p:nvPr/>
        </p:nvSpPr>
        <p:spPr>
          <a:xfrm>
            <a:off x="266700" y="1836207"/>
            <a:ext cx="12192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r>
              <a:rPr lang="en-US" sz="1200" dirty="0">
                <a:solidFill>
                  <a:schemeClr val="tx1"/>
                </a:solidFill>
              </a:rPr>
              <a:t>Management Interface (Browser)</a:t>
            </a:r>
          </a:p>
          <a:p>
            <a:pPr marL="117475" indent="-117475"/>
            <a:r>
              <a:rPr lang="en-US" sz="1200" dirty="0">
                <a:solidFill>
                  <a:schemeClr val="tx1"/>
                </a:solidFill>
              </a:rPr>
              <a:t>•	Configure</a:t>
            </a:r>
          </a:p>
          <a:p>
            <a:pPr marL="117475" indent="-117475"/>
            <a:r>
              <a:rPr lang="en-US" sz="1200" dirty="0">
                <a:solidFill>
                  <a:schemeClr val="tx1"/>
                </a:solidFill>
              </a:rPr>
              <a:t>•	Set permissions</a:t>
            </a:r>
          </a:p>
          <a:p>
            <a:endParaRPr lang="en-US" sz="1200" dirty="0">
              <a:solidFill>
                <a:schemeClr val="tx1"/>
              </a:solidFill>
            </a:endParaRPr>
          </a:p>
        </p:txBody>
      </p:sp>
      <p:sp>
        <p:nvSpPr>
          <p:cNvPr id="10" name="Rectangle 9"/>
          <p:cNvSpPr/>
          <p:nvPr/>
        </p:nvSpPr>
        <p:spPr>
          <a:xfrm>
            <a:off x="266700" y="4800387"/>
            <a:ext cx="52578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r>
              <a:rPr lang="en-US" sz="1200" dirty="0">
                <a:solidFill>
                  <a:schemeClr val="tx1"/>
                </a:solidFill>
              </a:rPr>
              <a:t>External Resource Interface</a:t>
            </a:r>
          </a:p>
        </p:txBody>
      </p:sp>
      <p:sp>
        <p:nvSpPr>
          <p:cNvPr id="11" name="Flowchart: Magnetic Disk 10"/>
          <p:cNvSpPr/>
          <p:nvPr/>
        </p:nvSpPr>
        <p:spPr>
          <a:xfrm>
            <a:off x="266700" y="5570007"/>
            <a:ext cx="990600" cy="7239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1200" dirty="0">
                <a:solidFill>
                  <a:schemeClr val="tx1"/>
                </a:solidFill>
              </a:rPr>
              <a:t>External Catalog (e.g. </a:t>
            </a:r>
            <a:r>
              <a:rPr lang="en-US" sz="1200" dirty="0" err="1">
                <a:solidFill>
                  <a:schemeClr val="tx1"/>
                </a:solidFill>
              </a:rPr>
              <a:t>HydroCatalog</a:t>
            </a:r>
            <a:r>
              <a:rPr lang="en-US" sz="1200" dirty="0">
                <a:solidFill>
                  <a:schemeClr val="tx1"/>
                </a:solidFill>
              </a:rPr>
              <a:t>) </a:t>
            </a:r>
          </a:p>
        </p:txBody>
      </p:sp>
      <p:sp>
        <p:nvSpPr>
          <p:cNvPr id="12" name="Flowchart: Magnetic Disk 11"/>
          <p:cNvSpPr/>
          <p:nvPr/>
        </p:nvSpPr>
        <p:spPr>
          <a:xfrm>
            <a:off x="1423988" y="5570007"/>
            <a:ext cx="956310" cy="7239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1200" dirty="0">
                <a:solidFill>
                  <a:schemeClr val="tx1"/>
                </a:solidFill>
              </a:rPr>
              <a:t>External Data Sources </a:t>
            </a:r>
          </a:p>
        </p:txBody>
      </p:sp>
      <p:sp>
        <p:nvSpPr>
          <p:cNvPr id="14" name="Rectangle 13"/>
          <p:cNvSpPr/>
          <p:nvPr/>
        </p:nvSpPr>
        <p:spPr>
          <a:xfrm>
            <a:off x="2751426" y="5612049"/>
            <a:ext cx="1119483"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1400" dirty="0">
                <a:solidFill>
                  <a:schemeClr val="tx1"/>
                </a:solidFill>
              </a:rPr>
              <a:t>HPC Cluster</a:t>
            </a:r>
          </a:p>
          <a:p>
            <a:pPr algn="ctr"/>
            <a:endParaRPr lang="en-US" sz="1400" dirty="0">
              <a:solidFill>
                <a:schemeClr val="tx1"/>
              </a:solidFill>
            </a:endParaRPr>
          </a:p>
        </p:txBody>
      </p:sp>
      <p:sp>
        <p:nvSpPr>
          <p:cNvPr id="18" name="Rectangle 17"/>
          <p:cNvSpPr/>
          <p:nvPr/>
        </p:nvSpPr>
        <p:spPr>
          <a:xfrm>
            <a:off x="2037806" y="2179107"/>
            <a:ext cx="4648200" cy="3154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pPr algn="ctr"/>
            <a:r>
              <a:rPr lang="en-US" sz="1200" dirty="0">
                <a:solidFill>
                  <a:schemeClr val="tx1"/>
                </a:solidFill>
              </a:rPr>
              <a:t>Authentication and Access control</a:t>
            </a:r>
          </a:p>
        </p:txBody>
      </p:sp>
      <p:grpSp>
        <p:nvGrpSpPr>
          <p:cNvPr id="34" name="Group 33"/>
          <p:cNvGrpSpPr/>
          <p:nvPr/>
        </p:nvGrpSpPr>
        <p:grpSpPr>
          <a:xfrm>
            <a:off x="1943101" y="3341157"/>
            <a:ext cx="1295399" cy="1047750"/>
            <a:chOff x="3842045" y="5981700"/>
            <a:chExt cx="3356713" cy="2095500"/>
          </a:xfrm>
        </p:grpSpPr>
        <p:sp>
          <p:nvSpPr>
            <p:cNvPr id="20" name="TextBox 19"/>
            <p:cNvSpPr txBox="1"/>
            <p:nvPr/>
          </p:nvSpPr>
          <p:spPr>
            <a:xfrm>
              <a:off x="4499706" y="5981700"/>
              <a:ext cx="2552697" cy="923330"/>
            </a:xfrm>
            <a:prstGeom prst="rect">
              <a:avLst/>
            </a:prstGeom>
            <a:noFill/>
            <a:ln w="28575">
              <a:noFill/>
            </a:ln>
          </p:spPr>
          <p:txBody>
            <a:bodyPr wrap="square" rtlCol="0">
              <a:spAutoFit/>
            </a:bodyPr>
            <a:lstStyle/>
            <a:p>
              <a:r>
                <a:rPr lang="en-US" sz="1200" dirty="0"/>
                <a:t>Resource Catalog</a:t>
              </a:r>
            </a:p>
          </p:txBody>
        </p:sp>
        <p:grpSp>
          <p:nvGrpSpPr>
            <p:cNvPr id="23" name="Group 22"/>
            <p:cNvGrpSpPr/>
            <p:nvPr/>
          </p:nvGrpSpPr>
          <p:grpSpPr>
            <a:xfrm>
              <a:off x="4035552" y="6096000"/>
              <a:ext cx="2819400" cy="1981200"/>
              <a:chOff x="4035552" y="6324600"/>
              <a:chExt cx="2819400" cy="2667000"/>
            </a:xfrm>
          </p:grpSpPr>
          <p:sp>
            <p:nvSpPr>
              <p:cNvPr id="19" name="Flowchart: Magnetic Disk 18"/>
              <p:cNvSpPr/>
              <p:nvPr/>
            </p:nvSpPr>
            <p:spPr>
              <a:xfrm>
                <a:off x="4035552" y="6324600"/>
                <a:ext cx="2819400" cy="2667000"/>
              </a:xfrm>
              <a:prstGeom prst="flowChartMagneticDis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cxnSp>
            <p:nvCxnSpPr>
              <p:cNvPr id="22" name="Straight Connector 21"/>
              <p:cNvCxnSpPr>
                <a:stCxn id="19" idx="0"/>
                <a:endCxn id="19" idx="3"/>
              </p:cNvCxnSpPr>
              <p:nvPr/>
            </p:nvCxnSpPr>
            <p:spPr>
              <a:xfrm>
                <a:off x="5445252" y="7213600"/>
                <a:ext cx="0" cy="1778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3842045" y="7162800"/>
              <a:ext cx="1897125" cy="553998"/>
            </a:xfrm>
            <a:prstGeom prst="rect">
              <a:avLst/>
            </a:prstGeom>
            <a:noFill/>
            <a:ln w="28575">
              <a:noFill/>
            </a:ln>
          </p:spPr>
          <p:txBody>
            <a:bodyPr wrap="square" rtlCol="0">
              <a:spAutoFit/>
            </a:bodyPr>
            <a:lstStyle/>
            <a:p>
              <a:r>
                <a:rPr lang="en-US" sz="1200" dirty="0"/>
                <a:t>External</a:t>
              </a:r>
            </a:p>
          </p:txBody>
        </p:sp>
        <p:sp>
          <p:nvSpPr>
            <p:cNvPr id="25" name="TextBox 24"/>
            <p:cNvSpPr txBox="1"/>
            <p:nvPr/>
          </p:nvSpPr>
          <p:spPr>
            <a:xfrm>
              <a:off x="5310910" y="7163562"/>
              <a:ext cx="1887848" cy="553998"/>
            </a:xfrm>
            <a:prstGeom prst="rect">
              <a:avLst/>
            </a:prstGeom>
            <a:noFill/>
            <a:ln w="28575">
              <a:noFill/>
            </a:ln>
          </p:spPr>
          <p:txBody>
            <a:bodyPr wrap="square" rtlCol="0">
              <a:spAutoFit/>
            </a:bodyPr>
            <a:lstStyle/>
            <a:p>
              <a:r>
                <a:rPr lang="en-US" sz="1200" dirty="0"/>
                <a:t>Internal</a:t>
              </a:r>
            </a:p>
          </p:txBody>
        </p:sp>
      </p:grpSp>
      <p:grpSp>
        <p:nvGrpSpPr>
          <p:cNvPr id="33" name="Group 32"/>
          <p:cNvGrpSpPr/>
          <p:nvPr/>
        </p:nvGrpSpPr>
        <p:grpSpPr>
          <a:xfrm>
            <a:off x="3316966" y="3346110"/>
            <a:ext cx="1041450" cy="1042797"/>
            <a:chOff x="7543800" y="6144006"/>
            <a:chExt cx="2819400" cy="2085594"/>
          </a:xfrm>
        </p:grpSpPr>
        <p:sp>
          <p:nvSpPr>
            <p:cNvPr id="26" name="TextBox 25"/>
            <p:cNvSpPr txBox="1"/>
            <p:nvPr/>
          </p:nvSpPr>
          <p:spPr>
            <a:xfrm>
              <a:off x="7689720" y="6144006"/>
              <a:ext cx="2552699" cy="923330"/>
            </a:xfrm>
            <a:prstGeom prst="rect">
              <a:avLst/>
            </a:prstGeom>
            <a:noFill/>
            <a:ln w="28575">
              <a:noFill/>
            </a:ln>
          </p:spPr>
          <p:txBody>
            <a:bodyPr wrap="square" rtlCol="0">
              <a:spAutoFit/>
            </a:bodyPr>
            <a:lstStyle/>
            <a:p>
              <a:pPr algn="ctr"/>
              <a:r>
                <a:rPr lang="en-US" sz="1200" dirty="0"/>
                <a:t>Resource Store</a:t>
              </a:r>
            </a:p>
          </p:txBody>
        </p:sp>
        <p:sp>
          <p:nvSpPr>
            <p:cNvPr id="28" name="Flowchart: Magnetic Disk 27"/>
            <p:cNvSpPr/>
            <p:nvPr/>
          </p:nvSpPr>
          <p:spPr>
            <a:xfrm>
              <a:off x="7543800" y="6248400"/>
              <a:ext cx="2819400" cy="1981200"/>
            </a:xfrm>
            <a:prstGeom prst="flowChartMagneticDis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32" name="TextBox 31"/>
            <p:cNvSpPr txBox="1"/>
            <p:nvPr/>
          </p:nvSpPr>
          <p:spPr>
            <a:xfrm>
              <a:off x="8175346" y="6997448"/>
              <a:ext cx="1986123" cy="923330"/>
            </a:xfrm>
            <a:prstGeom prst="rect">
              <a:avLst/>
            </a:prstGeom>
            <a:noFill/>
            <a:ln w="28575">
              <a:noFill/>
            </a:ln>
          </p:spPr>
          <p:txBody>
            <a:bodyPr wrap="square" rtlCol="0">
              <a:spAutoFit/>
            </a:bodyPr>
            <a:lstStyle/>
            <a:p>
              <a:r>
                <a:rPr lang="en-US" sz="1200" dirty="0"/>
                <a:t>Objects</a:t>
              </a:r>
            </a:p>
            <a:p>
              <a:r>
                <a:rPr lang="en-US" sz="1200" dirty="0"/>
                <a:t>Rules</a:t>
              </a:r>
            </a:p>
          </p:txBody>
        </p:sp>
      </p:grpSp>
      <p:grpSp>
        <p:nvGrpSpPr>
          <p:cNvPr id="39" name="Group 38"/>
          <p:cNvGrpSpPr/>
          <p:nvPr/>
        </p:nvGrpSpPr>
        <p:grpSpPr>
          <a:xfrm>
            <a:off x="2015490" y="2570720"/>
            <a:ext cx="735936" cy="675187"/>
            <a:chOff x="4030980" y="5660027"/>
            <a:chExt cx="1471871" cy="1350374"/>
          </a:xfrm>
        </p:grpSpPr>
        <p:sp>
          <p:nvSpPr>
            <p:cNvPr id="36" name="TextBox 35"/>
            <p:cNvSpPr txBox="1"/>
            <p:nvPr/>
          </p:nvSpPr>
          <p:spPr>
            <a:xfrm>
              <a:off x="4038602" y="6127463"/>
              <a:ext cx="1464249" cy="553998"/>
            </a:xfrm>
            <a:prstGeom prst="rect">
              <a:avLst/>
            </a:prstGeom>
            <a:noFill/>
            <a:ln w="28575">
              <a:noFill/>
            </a:ln>
          </p:spPr>
          <p:txBody>
            <a:bodyPr wrap="square" rtlCol="0">
              <a:spAutoFit/>
            </a:bodyPr>
            <a:lstStyle/>
            <a:p>
              <a:pPr algn="ctr"/>
              <a:r>
                <a:rPr lang="en-US" sz="1200" dirty="0"/>
                <a:t>Users</a:t>
              </a:r>
            </a:p>
          </p:txBody>
        </p:sp>
        <p:sp>
          <p:nvSpPr>
            <p:cNvPr id="37" name="Flowchart: Magnetic Disk 36"/>
            <p:cNvSpPr/>
            <p:nvPr/>
          </p:nvSpPr>
          <p:spPr>
            <a:xfrm>
              <a:off x="4030980" y="5660027"/>
              <a:ext cx="1471871" cy="1350374"/>
            </a:xfrm>
            <a:prstGeom prst="flowChartMagneticDis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40" name="Rounded Rectangle 39"/>
          <p:cNvSpPr/>
          <p:nvPr/>
        </p:nvSpPr>
        <p:spPr>
          <a:xfrm>
            <a:off x="3924300" y="2676039"/>
            <a:ext cx="952500" cy="46455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a:r>
              <a:rPr lang="en-US" sz="1200" dirty="0">
                <a:solidFill>
                  <a:schemeClr val="tx1"/>
                </a:solidFill>
              </a:rPr>
              <a:t>Visualization Tools </a:t>
            </a:r>
          </a:p>
        </p:txBody>
      </p:sp>
      <p:sp>
        <p:nvSpPr>
          <p:cNvPr id="42" name="Rounded Rectangle 41"/>
          <p:cNvSpPr/>
          <p:nvPr/>
        </p:nvSpPr>
        <p:spPr>
          <a:xfrm>
            <a:off x="5067300" y="2675929"/>
            <a:ext cx="773292" cy="44479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a:r>
              <a:rPr lang="en-US" sz="1200" dirty="0">
                <a:solidFill>
                  <a:schemeClr val="tx1"/>
                </a:solidFill>
              </a:rPr>
              <a:t>Modeling Tools </a:t>
            </a:r>
          </a:p>
        </p:txBody>
      </p:sp>
      <p:grpSp>
        <p:nvGrpSpPr>
          <p:cNvPr id="73" name="Group 72"/>
          <p:cNvGrpSpPr/>
          <p:nvPr/>
        </p:nvGrpSpPr>
        <p:grpSpPr>
          <a:xfrm>
            <a:off x="5765132" y="3398307"/>
            <a:ext cx="1009810" cy="990600"/>
            <a:chOff x="11514349" y="7206997"/>
            <a:chExt cx="2119884" cy="1981200"/>
          </a:xfrm>
        </p:grpSpPr>
        <p:sp>
          <p:nvSpPr>
            <p:cNvPr id="44" name="TextBox 43"/>
            <p:cNvSpPr txBox="1"/>
            <p:nvPr/>
          </p:nvSpPr>
          <p:spPr>
            <a:xfrm>
              <a:off x="11614613" y="7443561"/>
              <a:ext cx="1919354" cy="1661994"/>
            </a:xfrm>
            <a:prstGeom prst="rect">
              <a:avLst/>
            </a:prstGeom>
            <a:noFill/>
            <a:ln w="28575">
              <a:noFill/>
            </a:ln>
          </p:spPr>
          <p:txBody>
            <a:bodyPr wrap="square" rtlCol="0">
              <a:spAutoFit/>
            </a:bodyPr>
            <a:lstStyle/>
            <a:p>
              <a:pPr algn="ctr"/>
              <a:r>
                <a:rPr lang="en-US" sz="1200" dirty="0"/>
                <a:t>Social Media Data and information</a:t>
              </a:r>
            </a:p>
          </p:txBody>
        </p:sp>
        <p:sp>
          <p:nvSpPr>
            <p:cNvPr id="45" name="Flowchart: Magnetic Disk 44"/>
            <p:cNvSpPr/>
            <p:nvPr/>
          </p:nvSpPr>
          <p:spPr>
            <a:xfrm>
              <a:off x="11514349" y="7206997"/>
              <a:ext cx="2119884" cy="1981200"/>
            </a:xfrm>
            <a:prstGeom prst="flowChartMagneticDis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47" name="Rounded Rectangle 46"/>
          <p:cNvSpPr/>
          <p:nvPr/>
        </p:nvSpPr>
        <p:spPr>
          <a:xfrm>
            <a:off x="6019799" y="2676039"/>
            <a:ext cx="785506" cy="46455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a:r>
              <a:rPr lang="en-US" sz="1200" dirty="0">
                <a:solidFill>
                  <a:schemeClr val="tx1"/>
                </a:solidFill>
              </a:rPr>
              <a:t>Social Media</a:t>
            </a:r>
          </a:p>
        </p:txBody>
      </p:sp>
      <p:cxnSp>
        <p:nvCxnSpPr>
          <p:cNvPr id="49" name="Straight Connector 48"/>
          <p:cNvCxnSpPr>
            <a:endCxn id="40" idx="0"/>
          </p:cNvCxnSpPr>
          <p:nvPr/>
        </p:nvCxnSpPr>
        <p:spPr>
          <a:xfrm>
            <a:off x="4400550" y="2494521"/>
            <a:ext cx="0" cy="181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2" idx="0"/>
          </p:cNvCxnSpPr>
          <p:nvPr/>
        </p:nvCxnSpPr>
        <p:spPr>
          <a:xfrm>
            <a:off x="5453946" y="2494411"/>
            <a:ext cx="1" cy="181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47" idx="0"/>
          </p:cNvCxnSpPr>
          <p:nvPr/>
        </p:nvCxnSpPr>
        <p:spPr>
          <a:xfrm>
            <a:off x="6412552" y="2494411"/>
            <a:ext cx="1" cy="18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37" idx="1"/>
          </p:cNvCxnSpPr>
          <p:nvPr/>
        </p:nvCxnSpPr>
        <p:spPr>
          <a:xfrm flipH="1">
            <a:off x="2383458" y="2494411"/>
            <a:ext cx="6936" cy="7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7" idx="2"/>
            <a:endCxn id="18" idx="0"/>
          </p:cNvCxnSpPr>
          <p:nvPr/>
        </p:nvCxnSpPr>
        <p:spPr>
          <a:xfrm>
            <a:off x="4361906" y="1455207"/>
            <a:ext cx="0" cy="723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18" idx="3"/>
          </p:cNvCxnSpPr>
          <p:nvPr/>
        </p:nvCxnSpPr>
        <p:spPr>
          <a:xfrm flipH="1">
            <a:off x="6686006" y="2336814"/>
            <a:ext cx="5910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42" idx="2"/>
            <a:endCxn id="131" idx="1"/>
          </p:cNvCxnSpPr>
          <p:nvPr/>
        </p:nvCxnSpPr>
        <p:spPr>
          <a:xfrm flipH="1">
            <a:off x="5061774" y="3120722"/>
            <a:ext cx="392173" cy="277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47" idx="2"/>
            <a:endCxn id="45" idx="1"/>
          </p:cNvCxnSpPr>
          <p:nvPr/>
        </p:nvCxnSpPr>
        <p:spPr>
          <a:xfrm flipH="1">
            <a:off x="6270037" y="3140589"/>
            <a:ext cx="142516" cy="257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40" idx="2"/>
          </p:cNvCxnSpPr>
          <p:nvPr/>
        </p:nvCxnSpPr>
        <p:spPr>
          <a:xfrm flipH="1">
            <a:off x="4038600" y="3140589"/>
            <a:ext cx="361951" cy="257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352800" y="2479960"/>
            <a:ext cx="0" cy="1815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2914650" y="2682132"/>
            <a:ext cx="857250" cy="46455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t" anchorCtr="0" forceAA="0" compatLnSpc="1">
            <a:prstTxWarp prst="textNoShape">
              <a:avLst/>
            </a:prstTxWarp>
            <a:noAutofit/>
          </a:bodyPr>
          <a:lstStyle/>
          <a:p>
            <a:pPr algn="ctr"/>
            <a:r>
              <a:rPr lang="en-US" sz="1200" dirty="0">
                <a:solidFill>
                  <a:schemeClr val="tx1"/>
                </a:solidFill>
              </a:rPr>
              <a:t>Discovery Tools </a:t>
            </a:r>
          </a:p>
        </p:txBody>
      </p:sp>
      <p:cxnSp>
        <p:nvCxnSpPr>
          <p:cNvPr id="94" name="Straight Connector 93"/>
          <p:cNvCxnSpPr/>
          <p:nvPr/>
        </p:nvCxnSpPr>
        <p:spPr>
          <a:xfrm flipH="1">
            <a:off x="3010445" y="3158196"/>
            <a:ext cx="332831" cy="27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4038600" y="3120722"/>
            <a:ext cx="1415346" cy="277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40" idx="2"/>
          </p:cNvCxnSpPr>
          <p:nvPr/>
        </p:nvCxnSpPr>
        <p:spPr>
          <a:xfrm flipH="1">
            <a:off x="3010445" y="3140588"/>
            <a:ext cx="1390106" cy="2958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84" idx="2"/>
            <a:endCxn id="28" idx="1"/>
          </p:cNvCxnSpPr>
          <p:nvPr/>
        </p:nvCxnSpPr>
        <p:spPr>
          <a:xfrm>
            <a:off x="3343275" y="3146682"/>
            <a:ext cx="494416" cy="251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485900" y="2336814"/>
            <a:ext cx="5295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endCxn id="14" idx="0"/>
          </p:cNvCxnSpPr>
          <p:nvPr/>
        </p:nvCxnSpPr>
        <p:spPr>
          <a:xfrm flipH="1">
            <a:off x="3311167" y="5257587"/>
            <a:ext cx="5799" cy="35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endCxn id="12" idx="1"/>
          </p:cNvCxnSpPr>
          <p:nvPr/>
        </p:nvCxnSpPr>
        <p:spPr>
          <a:xfrm>
            <a:off x="1902143" y="5257587"/>
            <a:ext cx="0" cy="312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endCxn id="11" idx="1"/>
          </p:cNvCxnSpPr>
          <p:nvPr/>
        </p:nvCxnSpPr>
        <p:spPr>
          <a:xfrm>
            <a:off x="762000" y="5257587"/>
            <a:ext cx="0" cy="312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0" idx="0"/>
          </p:cNvCxnSpPr>
          <p:nvPr/>
        </p:nvCxnSpPr>
        <p:spPr>
          <a:xfrm flipH="1">
            <a:off x="2895600" y="4503208"/>
            <a:ext cx="531876" cy="2971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5753100" y="4797339"/>
            <a:ext cx="1524000" cy="14965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r>
              <a:rPr lang="en-US" sz="1200" dirty="0">
                <a:solidFill>
                  <a:schemeClr val="tx1"/>
                </a:solidFill>
              </a:rPr>
              <a:t>Resource Data Model</a:t>
            </a:r>
          </a:p>
          <a:p>
            <a:r>
              <a:rPr lang="en-US" sz="1200" dirty="0">
                <a:solidFill>
                  <a:schemeClr val="tx1"/>
                </a:solidFill>
              </a:rPr>
              <a:t>(Information about resources that are stored)</a:t>
            </a:r>
          </a:p>
          <a:p>
            <a:pPr marL="117475" indent="-117475"/>
            <a:r>
              <a:rPr lang="en-US" sz="1200" dirty="0">
                <a:solidFill>
                  <a:schemeClr val="tx1"/>
                </a:solidFill>
              </a:rPr>
              <a:t>•	Full metadata</a:t>
            </a:r>
          </a:p>
          <a:p>
            <a:pPr marL="117475" indent="-117475"/>
            <a:r>
              <a:rPr lang="en-US" sz="1200" dirty="0">
                <a:solidFill>
                  <a:schemeClr val="tx1"/>
                </a:solidFill>
              </a:rPr>
              <a:t>•	Data cart metadata</a:t>
            </a:r>
          </a:p>
          <a:p>
            <a:pPr marL="117475" indent="-117475"/>
            <a:r>
              <a:rPr lang="en-US" sz="1200" dirty="0">
                <a:solidFill>
                  <a:schemeClr val="tx1"/>
                </a:solidFill>
              </a:rPr>
              <a:t>•	Data discovery metadata</a:t>
            </a:r>
          </a:p>
          <a:p>
            <a:endParaRPr lang="en-US" sz="1200" dirty="0">
              <a:solidFill>
                <a:schemeClr val="tx1"/>
              </a:solidFill>
            </a:endParaRPr>
          </a:p>
        </p:txBody>
      </p:sp>
      <p:sp>
        <p:nvSpPr>
          <p:cNvPr id="128" name="Rectangle 127"/>
          <p:cNvSpPr/>
          <p:nvPr/>
        </p:nvSpPr>
        <p:spPr>
          <a:xfrm>
            <a:off x="7429500" y="4794291"/>
            <a:ext cx="1524000" cy="14996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spcCol="0" rtlCol="0" anchor="t" anchorCtr="0"/>
          <a:lstStyle/>
          <a:p>
            <a:r>
              <a:rPr lang="en-US" sz="1200" dirty="0">
                <a:solidFill>
                  <a:schemeClr val="tx1"/>
                </a:solidFill>
              </a:rPr>
              <a:t>Data Model for Models</a:t>
            </a:r>
          </a:p>
          <a:p>
            <a:r>
              <a:rPr lang="en-US" sz="1200" dirty="0">
                <a:solidFill>
                  <a:schemeClr val="tx1"/>
                </a:solidFill>
              </a:rPr>
              <a:t>(Information Models and What it takes to run them on available compute resources)</a:t>
            </a:r>
          </a:p>
          <a:p>
            <a:pPr marL="119063" indent="-119063"/>
            <a:r>
              <a:rPr lang="en-US" sz="1200" dirty="0">
                <a:solidFill>
                  <a:schemeClr val="tx1"/>
                </a:solidFill>
              </a:rPr>
              <a:t>•	Many details to work out</a:t>
            </a:r>
          </a:p>
          <a:p>
            <a:endParaRPr lang="en-US" sz="1200" dirty="0">
              <a:solidFill>
                <a:schemeClr val="tx1"/>
              </a:solidFill>
            </a:endParaRPr>
          </a:p>
        </p:txBody>
      </p:sp>
      <p:grpSp>
        <p:nvGrpSpPr>
          <p:cNvPr id="129" name="Group 128"/>
          <p:cNvGrpSpPr/>
          <p:nvPr/>
        </p:nvGrpSpPr>
        <p:grpSpPr>
          <a:xfrm>
            <a:off x="4559562" y="3341538"/>
            <a:ext cx="1004423" cy="1092518"/>
            <a:chOff x="7543800" y="6134862"/>
            <a:chExt cx="2819400" cy="2185036"/>
          </a:xfrm>
        </p:grpSpPr>
        <p:sp>
          <p:nvSpPr>
            <p:cNvPr id="130" name="TextBox 129"/>
            <p:cNvSpPr txBox="1"/>
            <p:nvPr/>
          </p:nvSpPr>
          <p:spPr>
            <a:xfrm>
              <a:off x="7845955" y="6134862"/>
              <a:ext cx="2223062" cy="923330"/>
            </a:xfrm>
            <a:prstGeom prst="rect">
              <a:avLst/>
            </a:prstGeom>
            <a:noFill/>
            <a:ln w="28575">
              <a:noFill/>
            </a:ln>
          </p:spPr>
          <p:txBody>
            <a:bodyPr wrap="square" rtlCol="0">
              <a:spAutoFit/>
            </a:bodyPr>
            <a:lstStyle/>
            <a:p>
              <a:pPr algn="ctr"/>
              <a:r>
                <a:rPr lang="en-US" sz="1200" dirty="0"/>
                <a:t>Model Store</a:t>
              </a:r>
            </a:p>
          </p:txBody>
        </p:sp>
        <p:sp>
          <p:nvSpPr>
            <p:cNvPr id="131" name="Flowchart: Magnetic Disk 130"/>
            <p:cNvSpPr/>
            <p:nvPr/>
          </p:nvSpPr>
          <p:spPr>
            <a:xfrm>
              <a:off x="7543800" y="6248400"/>
              <a:ext cx="2819400" cy="1981200"/>
            </a:xfrm>
            <a:prstGeom prst="flowChartMagneticDis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32" name="TextBox 131"/>
            <p:cNvSpPr txBox="1"/>
            <p:nvPr/>
          </p:nvSpPr>
          <p:spPr>
            <a:xfrm>
              <a:off x="7543800" y="7027236"/>
              <a:ext cx="2819400" cy="1292662"/>
            </a:xfrm>
            <a:prstGeom prst="rect">
              <a:avLst/>
            </a:prstGeom>
            <a:noFill/>
            <a:ln w="28575">
              <a:noFill/>
            </a:ln>
          </p:spPr>
          <p:txBody>
            <a:bodyPr wrap="square" rtlCol="0">
              <a:spAutoFit/>
            </a:bodyPr>
            <a:lstStyle/>
            <a:p>
              <a:pPr marL="119063" indent="-119063">
                <a:buFont typeface="Arial" pitchFamily="34" charset="0"/>
                <a:buChar char="•"/>
              </a:pPr>
              <a:r>
                <a:rPr lang="en-US" sz="1200" dirty="0"/>
                <a:t>Model Metadata</a:t>
              </a:r>
            </a:p>
            <a:p>
              <a:pPr marL="119063" indent="-119063">
                <a:buFont typeface="Arial" pitchFamily="34" charset="0"/>
                <a:buChar char="•"/>
              </a:pPr>
              <a:r>
                <a:rPr lang="en-US" sz="1200" dirty="0"/>
                <a:t>Models</a:t>
              </a:r>
            </a:p>
          </p:txBody>
        </p:sp>
      </p:grpSp>
      <p:sp>
        <p:nvSpPr>
          <p:cNvPr id="58" name="Rectangle 57"/>
          <p:cNvSpPr/>
          <p:nvPr/>
        </p:nvSpPr>
        <p:spPr>
          <a:xfrm>
            <a:off x="4114800" y="5612049"/>
            <a:ext cx="14097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r>
              <a:rPr lang="en-US" sz="1400" dirty="0">
                <a:solidFill>
                  <a:schemeClr val="tx1"/>
                </a:solidFill>
              </a:rPr>
              <a:t>Desktop Compute Resources</a:t>
            </a:r>
          </a:p>
          <a:p>
            <a:pPr algn="ctr"/>
            <a:endParaRPr lang="en-US" sz="1400" dirty="0">
              <a:solidFill>
                <a:schemeClr val="tx1"/>
              </a:solidFill>
            </a:endParaRPr>
          </a:p>
        </p:txBody>
      </p:sp>
      <p:cxnSp>
        <p:nvCxnSpPr>
          <p:cNvPr id="64" name="Straight Connector 63"/>
          <p:cNvCxnSpPr>
            <a:endCxn id="58" idx="0"/>
          </p:cNvCxnSpPr>
          <p:nvPr/>
        </p:nvCxnSpPr>
        <p:spPr>
          <a:xfrm>
            <a:off x="4819650" y="5257587"/>
            <a:ext cx="1" cy="35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6665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28602" y="1036320"/>
            <a:ext cx="8686800" cy="5055870"/>
          </a:xfrm>
          <a:prstGeom prst="roundRect">
            <a:avLst>
              <a:gd name="adj" fmla="val 576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Content Placeholder 2"/>
          <p:cNvSpPr>
            <a:spLocks noGrp="1"/>
          </p:cNvSpPr>
          <p:nvPr>
            <p:ph idx="1"/>
          </p:nvPr>
        </p:nvSpPr>
        <p:spPr>
          <a:xfrm>
            <a:off x="455625" y="1179968"/>
            <a:ext cx="4807618" cy="4397872"/>
          </a:xfrm>
          <a:noFill/>
        </p:spPr>
        <p:txBody>
          <a:bodyPr>
            <a:normAutofit fontScale="77500" lnSpcReduction="20000"/>
          </a:bodyPr>
          <a:lstStyle/>
          <a:p>
            <a:pPr marL="0" indent="0">
              <a:buNone/>
            </a:pPr>
            <a:r>
              <a:rPr lang="en-US" sz="2400" dirty="0" smtClean="0"/>
              <a:t>Summary </a:t>
            </a:r>
          </a:p>
          <a:p>
            <a:r>
              <a:rPr lang="en-US" sz="2400" dirty="0" smtClean="0"/>
              <a:t>Simple and easy to use</a:t>
            </a:r>
          </a:p>
          <a:p>
            <a:r>
              <a:rPr lang="en-US" sz="2400" dirty="0" smtClean="0"/>
              <a:t>Data and model sharing enabled by open standards based metadata</a:t>
            </a:r>
          </a:p>
          <a:p>
            <a:r>
              <a:rPr lang="en-US" sz="2400" dirty="0" smtClean="0"/>
              <a:t>Find, create, share, connect, interact, work together online</a:t>
            </a:r>
          </a:p>
          <a:p>
            <a:r>
              <a:rPr lang="en-US" sz="2400" dirty="0" smtClean="0"/>
              <a:t>Archive data collections accompanying research publications in easily accessible way</a:t>
            </a:r>
          </a:p>
          <a:p>
            <a:r>
              <a:rPr lang="en-US" sz="2400" dirty="0" smtClean="0"/>
              <a:t>Integration and synthesis across data collections</a:t>
            </a:r>
          </a:p>
          <a:p>
            <a:pPr marL="0" indent="0">
              <a:buNone/>
            </a:pPr>
            <a:endParaRPr lang="en-US" sz="2400" dirty="0" smtClean="0"/>
          </a:p>
          <a:p>
            <a:pPr marL="0" indent="0">
              <a:buNone/>
            </a:pPr>
            <a:r>
              <a:rPr lang="en-US" sz="2400" dirty="0" smtClean="0"/>
              <a:t>To participate</a:t>
            </a:r>
          </a:p>
          <a:p>
            <a:r>
              <a:rPr lang="en-US" sz="2400" dirty="0" smtClean="0"/>
              <a:t>See </a:t>
            </a:r>
            <a:r>
              <a:rPr lang="en-US" sz="2400" dirty="0" smtClean="0">
                <a:hlinkClick r:id="rId4"/>
              </a:rPr>
              <a:t>http://his.cuahsi.org</a:t>
            </a:r>
            <a:endParaRPr lang="en-US" sz="2400" dirty="0" smtClean="0"/>
          </a:p>
          <a:p>
            <a:r>
              <a:rPr lang="en-US" sz="2400" dirty="0" smtClean="0"/>
              <a:t>Join </a:t>
            </a:r>
            <a:r>
              <a:rPr lang="en-US" sz="2400" dirty="0" smtClean="0">
                <a:hlinkClick r:id="rId5"/>
              </a:rPr>
              <a:t>his@sdsc.edu</a:t>
            </a:r>
            <a:endParaRPr lang="en-US" sz="2400" dirty="0" smtClean="0"/>
          </a:p>
          <a:p>
            <a:r>
              <a:rPr lang="en-US" sz="2400" dirty="0" smtClean="0"/>
              <a:t>Write </a:t>
            </a:r>
            <a:r>
              <a:rPr lang="en-US" sz="2400" dirty="0" smtClean="0">
                <a:hlinkClick r:id="rId6"/>
              </a:rPr>
              <a:t>dtarb@usu.edu</a:t>
            </a:r>
            <a:r>
              <a:rPr lang="en-US" sz="2400" dirty="0" smtClean="0"/>
              <a:t> </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6562" y="2483761"/>
            <a:ext cx="1651843" cy="1117747"/>
          </a:xfrm>
          <a:prstGeom prst="rect">
            <a:avLst/>
          </a:prstGeom>
        </p:spPr>
      </p:pic>
      <p:grpSp>
        <p:nvGrpSpPr>
          <p:cNvPr id="13" name="Group 7"/>
          <p:cNvGrpSpPr>
            <a:grpSpLocks/>
          </p:cNvGrpSpPr>
          <p:nvPr/>
        </p:nvGrpSpPr>
        <p:grpSpPr bwMode="auto">
          <a:xfrm>
            <a:off x="6781800" y="4400550"/>
            <a:ext cx="1911307" cy="1447800"/>
            <a:chOff x="0" y="63"/>
            <a:chExt cx="5760" cy="3681"/>
          </a:xfrm>
        </p:grpSpPr>
        <p:pic>
          <p:nvPicPr>
            <p:cNvPr id="14" name="Picture 7" descr="ODM 1"/>
            <p:cNvPicPr>
              <a:picLocks noChangeAspect="1" noChangeArrowheads="1"/>
            </p:cNvPicPr>
            <p:nvPr/>
          </p:nvPicPr>
          <p:blipFill>
            <a:blip r:embed="rId8" cstate="print"/>
            <a:srcRect/>
            <a:stretch>
              <a:fillRect/>
            </a:stretch>
          </p:blipFill>
          <p:spPr bwMode="auto">
            <a:xfrm>
              <a:off x="0" y="63"/>
              <a:ext cx="5760" cy="3681"/>
            </a:xfrm>
            <a:prstGeom prst="rect">
              <a:avLst/>
            </a:prstGeom>
            <a:noFill/>
            <a:ln w="9525">
              <a:noFill/>
              <a:miter lim="800000"/>
              <a:headEnd/>
              <a:tailEnd/>
            </a:ln>
          </p:spPr>
        </p:pic>
        <p:sp>
          <p:nvSpPr>
            <p:cNvPr id="1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19" name="Rectangle 2"/>
          <p:cNvSpPr>
            <a:spLocks noGrp="1" noChangeArrowheads="1"/>
          </p:cNvSpPr>
          <p:nvPr>
            <p:ph type="title"/>
          </p:nvPr>
        </p:nvSpPr>
        <p:spPr>
          <a:xfrm>
            <a:off x="3611880" y="5177790"/>
            <a:ext cx="2148840" cy="731520"/>
          </a:xfrm>
        </p:spPr>
        <p:txBody>
          <a:bodyPr>
            <a:normAutofit fontScale="90000"/>
          </a:bodyPr>
          <a:lstStyle/>
          <a:p>
            <a:pPr algn="l" eaLnBrk="1" hangingPunct="1"/>
            <a:r>
              <a:rPr lang="en-US" sz="3600" dirty="0" smtClean="0">
                <a:solidFill>
                  <a:srgbClr val="FF0000"/>
                </a:solidFill>
              </a:rPr>
              <a:t>Questions ?</a:t>
            </a:r>
          </a:p>
        </p:txBody>
      </p:sp>
      <p:graphicFrame>
        <p:nvGraphicFramePr>
          <p:cNvPr id="20" name="Object 4"/>
          <p:cNvGraphicFramePr>
            <a:graphicFrameLocks noChangeAspect="1"/>
          </p:cNvGraphicFramePr>
          <p:nvPr>
            <p:extLst>
              <p:ext uri="{D42A27DB-BD31-4B8C-83A1-F6EECF244321}">
                <p14:modId xmlns:p14="http://schemas.microsoft.com/office/powerpoint/2010/main" val="3983829198"/>
              </p:ext>
            </p:extLst>
          </p:nvPr>
        </p:nvGraphicFramePr>
        <p:xfrm>
          <a:off x="5649016" y="3790950"/>
          <a:ext cx="1914063" cy="2057400"/>
        </p:xfrm>
        <a:graphic>
          <a:graphicData uri="http://schemas.openxmlformats.org/presentationml/2006/ole">
            <mc:AlternateContent xmlns:mc="http://schemas.openxmlformats.org/markup-compatibility/2006">
              <mc:Choice xmlns:v="urn:schemas-microsoft-com:vml" Requires="v">
                <p:oleObj spid="_x0000_s10243" name="Clip" r:id="rId9" imgW="3025440" imgH="3252600" progId="MS_ClipArt_Gallery.2">
                  <p:embed/>
                </p:oleObj>
              </mc:Choice>
              <mc:Fallback>
                <p:oleObj name="Clip" r:id="rId9" imgW="3025440" imgH="3252600"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9016" y="3790950"/>
                        <a:ext cx="1914063" cy="2057400"/>
                      </a:xfrm>
                      <a:prstGeom prst="rect">
                        <a:avLst/>
                      </a:prstGeom>
                      <a:noFill/>
                      <a:ln>
                        <a:noFill/>
                      </a:ln>
                      <a:effectLst/>
                      <a:extLst/>
                    </p:spPr>
                  </p:pic>
                </p:oleObj>
              </mc:Fallback>
            </mc:AlternateContent>
          </a:graphicData>
        </a:graphic>
      </p:graphicFrame>
      <p:sp>
        <p:nvSpPr>
          <p:cNvPr id="30" name="TextBox 29"/>
          <p:cNvSpPr txBox="1"/>
          <p:nvPr/>
        </p:nvSpPr>
        <p:spPr>
          <a:xfrm>
            <a:off x="3718999" y="387838"/>
            <a:ext cx="1066318" cy="538609"/>
          </a:xfrm>
          <a:prstGeom prst="rect">
            <a:avLst/>
          </a:prstGeom>
          <a:noFill/>
        </p:spPr>
        <p:txBody>
          <a:bodyPr wrap="none" rtlCol="0">
            <a:spAutoFit/>
          </a:bodyPr>
          <a:lstStyle/>
          <a:p>
            <a:r>
              <a:rPr lang="en-US" dirty="0" smtClean="0">
                <a:solidFill>
                  <a:prstClr val="black"/>
                </a:solidFill>
              </a:rPr>
              <a:t>Share</a:t>
            </a:r>
          </a:p>
          <a:p>
            <a:r>
              <a:rPr lang="en-US" sz="1100" dirty="0" smtClean="0">
                <a:solidFill>
                  <a:prstClr val="black"/>
                </a:solidFill>
              </a:rPr>
              <a:t>Your Resources</a:t>
            </a:r>
            <a:endParaRPr lang="en-US" sz="1100" dirty="0">
              <a:solidFill>
                <a:prstClr val="black"/>
              </a:solidFill>
            </a:endParaRPr>
          </a:p>
        </p:txBody>
      </p:sp>
      <p:sp>
        <p:nvSpPr>
          <p:cNvPr id="31" name="TextBox 30"/>
          <p:cNvSpPr txBox="1"/>
          <p:nvPr/>
        </p:nvSpPr>
        <p:spPr>
          <a:xfrm>
            <a:off x="5368585" y="387838"/>
            <a:ext cx="1290738" cy="538609"/>
          </a:xfrm>
          <a:prstGeom prst="rect">
            <a:avLst/>
          </a:prstGeom>
          <a:noFill/>
        </p:spPr>
        <p:txBody>
          <a:bodyPr wrap="none" rtlCol="0">
            <a:spAutoFit/>
          </a:bodyPr>
          <a:lstStyle/>
          <a:p>
            <a:r>
              <a:rPr lang="en-US" dirty="0" smtClean="0">
                <a:solidFill>
                  <a:prstClr val="black"/>
                </a:solidFill>
              </a:rPr>
              <a:t>Explore</a:t>
            </a:r>
          </a:p>
          <a:p>
            <a:r>
              <a:rPr lang="en-US" sz="1100" dirty="0" smtClean="0">
                <a:solidFill>
                  <a:prstClr val="black"/>
                </a:solidFill>
              </a:rPr>
              <a:t>Discover Resources</a:t>
            </a:r>
            <a:endParaRPr lang="en-US" sz="1100" dirty="0">
              <a:solidFill>
                <a:prstClr val="black"/>
              </a:solidFill>
            </a:endParaRPr>
          </a:p>
        </p:txBody>
      </p:sp>
      <p:sp>
        <p:nvSpPr>
          <p:cNvPr id="32" name="TextBox 31"/>
          <p:cNvSpPr txBox="1"/>
          <p:nvPr/>
        </p:nvSpPr>
        <p:spPr>
          <a:xfrm>
            <a:off x="7242590" y="387838"/>
            <a:ext cx="1550424" cy="538609"/>
          </a:xfrm>
          <a:prstGeom prst="rect">
            <a:avLst/>
          </a:prstGeom>
          <a:noFill/>
        </p:spPr>
        <p:txBody>
          <a:bodyPr wrap="none" rtlCol="0">
            <a:spAutoFit/>
          </a:bodyPr>
          <a:lstStyle/>
          <a:p>
            <a:r>
              <a:rPr lang="en-US" dirty="0" smtClean="0">
                <a:solidFill>
                  <a:prstClr val="black"/>
                </a:solidFill>
              </a:rPr>
              <a:t>Collaborate</a:t>
            </a:r>
          </a:p>
          <a:p>
            <a:r>
              <a:rPr lang="en-US" sz="1100" dirty="0" smtClean="0">
                <a:solidFill>
                  <a:prstClr val="black"/>
                </a:solidFill>
              </a:rPr>
              <a:t>Interact with colleagues</a:t>
            </a:r>
            <a:endParaRPr lang="en-US" sz="1100" dirty="0">
              <a:solidFill>
                <a:prstClr val="black"/>
              </a:solidFill>
            </a:endParaRPr>
          </a:p>
        </p:txBody>
      </p:sp>
      <p:sp>
        <p:nvSpPr>
          <p:cNvPr id="35" name="TextBox 34"/>
          <p:cNvSpPr txBox="1"/>
          <p:nvPr/>
        </p:nvSpPr>
        <p:spPr>
          <a:xfrm>
            <a:off x="0" y="6248400"/>
            <a:ext cx="9144000" cy="523220"/>
          </a:xfrm>
          <a:prstGeom prst="rect">
            <a:avLst/>
          </a:prstGeom>
          <a:noFill/>
        </p:spPr>
        <p:txBody>
          <a:bodyPr wrap="square" rtlCol="0">
            <a:spAutoFit/>
          </a:bodyPr>
          <a:lstStyle/>
          <a:p>
            <a:pPr algn="ctr"/>
            <a:r>
              <a:rPr lang="en-US" sz="1000" dirty="0" smtClean="0">
                <a:solidFill>
                  <a:srgbClr val="00B0F0"/>
                </a:solidFill>
              </a:rPr>
              <a:t>Terms of Use </a:t>
            </a:r>
            <a:r>
              <a:rPr lang="en-US" sz="1000" dirty="0" smtClean="0">
                <a:solidFill>
                  <a:prstClr val="black"/>
                </a:solidFill>
              </a:rPr>
              <a:t>| </a:t>
            </a:r>
            <a:r>
              <a:rPr lang="en-US" sz="1000" dirty="0" smtClean="0">
                <a:solidFill>
                  <a:srgbClr val="00B0F0"/>
                </a:solidFill>
              </a:rPr>
              <a:t>Statement of Privacy</a:t>
            </a:r>
            <a:r>
              <a:rPr lang="en-US" sz="1000" dirty="0" smtClean="0">
                <a:solidFill>
                  <a:prstClr val="black"/>
                </a:solidFill>
              </a:rPr>
              <a:t>| Copyright © 2012 CUAHSI</a:t>
            </a:r>
          </a:p>
          <a:p>
            <a:pPr algn="ctr"/>
            <a:r>
              <a:rPr lang="en-US" sz="900" dirty="0">
                <a:solidFill>
                  <a:prstClr val="black"/>
                </a:solidFill>
              </a:rPr>
              <a:t>This material is based upon work supported by the National Science Foundation (NSF) under Grants No. OCI-1148453, </a:t>
            </a:r>
            <a:r>
              <a:rPr lang="en-US" sz="900" dirty="0" smtClean="0">
                <a:solidFill>
                  <a:prstClr val="black"/>
                </a:solidFill>
              </a:rPr>
              <a:t>OCI-1148090</a:t>
            </a:r>
          </a:p>
          <a:p>
            <a:pPr algn="ctr"/>
            <a:r>
              <a:rPr lang="en-US" sz="900" dirty="0" smtClean="0">
                <a:solidFill>
                  <a:prstClr val="black"/>
                </a:solidFill>
              </a:rPr>
              <a:t>Any opinions, findings, conclusions, or recommendations expressed in this material are those of the authors and do not necessarily reflect the views of the NSF.</a:t>
            </a:r>
            <a:endParaRPr lang="en-US" sz="900" dirty="0">
              <a:solidFill>
                <a:prstClr val="black"/>
              </a:solidFill>
            </a:endParaRPr>
          </a:p>
        </p:txBody>
      </p:sp>
      <p:sp>
        <p:nvSpPr>
          <p:cNvPr id="37" name="TextBox 36"/>
          <p:cNvSpPr txBox="1"/>
          <p:nvPr/>
        </p:nvSpPr>
        <p:spPr>
          <a:xfrm>
            <a:off x="3261696" y="1"/>
            <a:ext cx="5806105" cy="276999"/>
          </a:xfrm>
          <a:prstGeom prst="rect">
            <a:avLst/>
          </a:prstGeom>
          <a:noFill/>
        </p:spPr>
        <p:txBody>
          <a:bodyPr wrap="square" rtlCol="0">
            <a:spAutoFit/>
          </a:bodyPr>
          <a:lstStyle/>
          <a:p>
            <a:pPr algn="r"/>
            <a:r>
              <a:rPr lang="en-US" sz="1200" dirty="0" smtClean="0">
                <a:solidFill>
                  <a:srgbClr val="00B0F0"/>
                </a:solidFill>
              </a:rPr>
              <a:t>You are signed in as David Tarboton  </a:t>
            </a:r>
            <a:r>
              <a:rPr lang="en-US" sz="1200" dirty="0" smtClean="0">
                <a:solidFill>
                  <a:prstClr val="black"/>
                </a:solidFill>
              </a:rPr>
              <a:t>|  </a:t>
            </a:r>
            <a:r>
              <a:rPr lang="en-US" sz="1200" dirty="0" smtClean="0">
                <a:solidFill>
                  <a:srgbClr val="00B0F0"/>
                </a:solidFill>
              </a:rPr>
              <a:t>Settings </a:t>
            </a:r>
            <a:r>
              <a:rPr lang="en-US" sz="1200" dirty="0" smtClean="0">
                <a:solidFill>
                  <a:prstClr val="black"/>
                </a:solidFill>
              </a:rPr>
              <a:t> |  </a:t>
            </a:r>
            <a:r>
              <a:rPr lang="en-US" sz="1200" dirty="0" smtClean="0">
                <a:solidFill>
                  <a:srgbClr val="00B0F0"/>
                </a:solidFill>
              </a:rPr>
              <a:t>Notifications  </a:t>
            </a:r>
            <a:r>
              <a:rPr lang="en-US" sz="1200" dirty="0" smtClean="0">
                <a:solidFill>
                  <a:prstClr val="black"/>
                </a:solidFill>
              </a:rPr>
              <a:t>|  </a:t>
            </a:r>
            <a:r>
              <a:rPr lang="en-US" sz="1200" dirty="0">
                <a:solidFill>
                  <a:srgbClr val="00B0F0"/>
                </a:solidFill>
              </a:rPr>
              <a:t>Feedback</a:t>
            </a:r>
            <a:r>
              <a:rPr lang="en-US" sz="1200" dirty="0" smtClean="0">
                <a:solidFill>
                  <a:prstClr val="black"/>
                </a:solidFill>
              </a:rPr>
              <a:t> | </a:t>
            </a:r>
            <a:r>
              <a:rPr lang="en-US" sz="1200" dirty="0" smtClean="0">
                <a:solidFill>
                  <a:srgbClr val="00B0F0"/>
                </a:solidFill>
              </a:rPr>
              <a:t>Help </a:t>
            </a:r>
            <a:r>
              <a:rPr lang="en-US" sz="1200" dirty="0" smtClean="0">
                <a:solidFill>
                  <a:prstClr val="black"/>
                </a:solidFill>
              </a:rPr>
              <a:t> </a:t>
            </a:r>
            <a:endParaRPr lang="en-US" sz="1200" dirty="0">
              <a:solidFill>
                <a:prstClr val="black"/>
              </a:solidFill>
            </a:endParaRPr>
          </a:p>
        </p:txBody>
      </p:sp>
      <p:pic>
        <p:nvPicPr>
          <p:cNvPr id="3104" name="Picture 32" descr="C:\Users\rayi\Pictures\Logos\E-iRODS_logo_03.pn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3722" y="1291603"/>
            <a:ext cx="2357521" cy="93060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226605" y="214777"/>
            <a:ext cx="3868727" cy="584775"/>
            <a:chOff x="741373" y="3553433"/>
            <a:chExt cx="6473298" cy="978467"/>
          </a:xfrm>
        </p:grpSpPr>
        <p:sp>
          <p:nvSpPr>
            <p:cNvPr id="23" name="TextBox 22"/>
            <p:cNvSpPr txBox="1"/>
            <p:nvPr/>
          </p:nvSpPr>
          <p:spPr>
            <a:xfrm>
              <a:off x="1572784" y="3553433"/>
              <a:ext cx="5641887" cy="978467"/>
            </a:xfrm>
            <a:prstGeom prst="rect">
              <a:avLst/>
            </a:prstGeom>
            <a:noFill/>
          </p:spPr>
          <p:txBody>
            <a:bodyPr wrap="square" rtlCol="0">
              <a:spAutoFit/>
            </a:bodyPr>
            <a:lstStyle/>
            <a:p>
              <a:r>
                <a:rPr lang="en-US" sz="3200" b="1" spc="-40" dirty="0" smtClean="0">
                  <a:solidFill>
                    <a:srgbClr val="2B5CC1"/>
                  </a:solidFill>
                  <a:latin typeface="Arial Narrow" pitchFamily="34" charset="0"/>
                  <a:cs typeface="Arial" pitchFamily="34" charset="0"/>
                </a:rPr>
                <a:t>HYDRO</a:t>
              </a:r>
              <a:r>
                <a:rPr lang="en-US" sz="3200" b="1" spc="-40" dirty="0" smtClean="0">
                  <a:solidFill>
                    <a:srgbClr val="3CB90F"/>
                  </a:solidFill>
                  <a:latin typeface="Arial Narrow" pitchFamily="34" charset="0"/>
                  <a:cs typeface="Arial" pitchFamily="34" charset="0"/>
                </a:rPr>
                <a:t>SHARE</a:t>
              </a:r>
              <a:endParaRPr lang="en-US" sz="3200" b="1" spc="-40" dirty="0">
                <a:solidFill>
                  <a:srgbClr val="3CB90F"/>
                </a:solidFill>
                <a:latin typeface="Arial Narrow" pitchFamily="34" charset="0"/>
                <a:cs typeface="Arial" pitchFamily="34" charset="0"/>
              </a:endParaRPr>
            </a:p>
          </p:txBody>
        </p:sp>
        <p:pic>
          <p:nvPicPr>
            <p:cNvPr id="24" name="Picture 4" descr="cuahsi_logo_4"/>
            <p:cNvPicPr>
              <a:picLocks noChangeAspect="1" noChangeArrowheads="1"/>
            </p:cNvPicPr>
            <p:nvPr/>
          </p:nvPicPr>
          <p:blipFill>
            <a:blip r:embed="rId12" cstate="print"/>
            <a:srcRect r="69569"/>
            <a:stretch>
              <a:fillRect/>
            </a:stretch>
          </p:blipFill>
          <p:spPr bwMode="auto">
            <a:xfrm>
              <a:off x="741373" y="3591141"/>
              <a:ext cx="917744" cy="887961"/>
            </a:xfrm>
            <a:prstGeom prst="rect">
              <a:avLst/>
            </a:prstGeom>
            <a:noFill/>
            <a:ln w="9525">
              <a:noFill/>
              <a:miter lim="800000"/>
              <a:headEnd/>
              <a:tailEnd/>
            </a:ln>
          </p:spPr>
        </p:pic>
      </p:grpSp>
    </p:spTree>
    <p:extLst>
      <p:ext uri="{BB962C8B-B14F-4D97-AF65-F5344CB8AC3E}">
        <p14:creationId xmlns:p14="http://schemas.microsoft.com/office/powerpoint/2010/main" val="1110756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981200"/>
            <a:ext cx="4114800" cy="4724400"/>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0000"/>
                </a:solidFill>
                <a:effectLst/>
                <a:uLnTx/>
                <a:uFillTx/>
                <a:latin typeface="+mn-lt"/>
                <a:ea typeface="+mn-ea"/>
                <a:cs typeface="+mn-cs"/>
              </a:rPr>
              <a:t>CUAHSI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is a consortium representing 125 US universities (plus international affiliate members)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Supported by the </a:t>
            </a:r>
            <a:r>
              <a:rPr kumimoji="0" lang="en-US" sz="3200" b="0" i="0" u="none" strike="noStrike" kern="1200" cap="none" spc="0" normalizeH="0" baseline="0" noProof="0" dirty="0" smtClean="0">
                <a:ln>
                  <a:noFill/>
                </a:ln>
                <a:solidFill>
                  <a:srgbClr val="FF0000"/>
                </a:solidFill>
                <a:effectLst/>
                <a:uLnTx/>
                <a:uFillTx/>
                <a:latin typeface="+mn-lt"/>
                <a:ea typeface="+mn-ea"/>
                <a:cs typeface="+mn-cs"/>
              </a:rPr>
              <a:t>National Science Foundation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Earth Science Division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Advances </a:t>
            </a:r>
            <a:r>
              <a:rPr kumimoji="0" lang="en-US" sz="3200" b="0" i="0" u="none" strike="noStrike" kern="1200" cap="none" spc="0" normalizeH="0" baseline="0" noProof="0" dirty="0" smtClean="0">
                <a:ln>
                  <a:noFill/>
                </a:ln>
                <a:solidFill>
                  <a:srgbClr val="FF0000"/>
                </a:solidFill>
                <a:effectLst/>
                <a:uLnTx/>
                <a:uFillTx/>
                <a:latin typeface="+mn-lt"/>
                <a:ea typeface="+mn-ea"/>
                <a:cs typeface="+mn-cs"/>
              </a:rPr>
              <a:t>hydrologic science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 nation’s universities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Projects in </a:t>
            </a:r>
            <a:r>
              <a:rPr kumimoji="0" lang="en-US" sz="3200" b="0" i="0" u="none" strike="noStrike" kern="1200" cap="none" spc="0" normalizeH="0" baseline="0" noProof="0" dirty="0" smtClean="0">
                <a:ln>
                  <a:noFill/>
                </a:ln>
                <a:effectLst/>
                <a:uLnTx/>
                <a:uFillTx/>
                <a:latin typeface="+mn-lt"/>
                <a:ea typeface="+mn-ea"/>
                <a:cs typeface="+mn-cs"/>
              </a:rPr>
              <a:t>Informatics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Instrumentation, Observatories, Synthesis, and</a:t>
            </a:r>
            <a:r>
              <a:rPr lang="en-US" sz="3200" dirty="0" smtClean="0"/>
              <a:t> </a:t>
            </a:r>
            <a:r>
              <a:rPr kumimoji="0" lang="en-US" sz="3200" b="0" i="0" u="none" strike="noStrike" kern="1200" cap="none" spc="0" normalizeH="0" baseline="0" noProof="0" dirty="0" smtClean="0">
                <a:ln>
                  <a:noFill/>
                </a:ln>
                <a:solidFill>
                  <a:srgbClr val="FF0000"/>
                </a:solidFill>
                <a:effectLst/>
                <a:uLnTx/>
                <a:uFillTx/>
                <a:latin typeface="+mn-lt"/>
                <a:ea typeface="+mn-ea"/>
                <a:cs typeface="+mn-cs"/>
              </a:rPr>
              <a:t>Research</a:t>
            </a:r>
            <a:r>
              <a:rPr kumimoji="0" lang="en-US" sz="3200" b="0" i="0" u="none" strike="noStrike" kern="1200" cap="none" spc="0" normalizeH="0" noProof="0" dirty="0" smtClean="0">
                <a:ln>
                  <a:noFill/>
                </a:ln>
                <a:solidFill>
                  <a:srgbClr val="FF0000"/>
                </a:solidFill>
                <a:effectLst/>
                <a:uLnTx/>
                <a:uFillTx/>
                <a:latin typeface="+mn-lt"/>
                <a:ea typeface="+mn-ea"/>
                <a:cs typeface="+mn-cs"/>
              </a:rPr>
              <a:t> Applications</a:t>
            </a:r>
            <a:endParaRPr kumimoji="0" lang="en-US" sz="3200" b="0" i="0" u="none" strike="noStrike" kern="1200" cap="none" spc="0" normalizeH="0" baseline="0" noProof="0" dirty="0">
              <a:ln>
                <a:noFill/>
              </a:ln>
              <a:solidFill>
                <a:srgbClr val="FF0000"/>
              </a:solidFill>
              <a:effectLst/>
              <a:uLnTx/>
              <a:uFillTx/>
              <a:latin typeface="+mn-lt"/>
              <a:ea typeface="+mn-ea"/>
              <a:cs typeface="+mn-cs"/>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1005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888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gure 5.1.  Conceptualization of the Water Cycle (Schematic 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410200" y="4267200"/>
            <a:ext cx="3102349"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2" descr="http://www.nsf.gov/images/logos/nsf1.gif"/>
          <p:cNvPicPr>
            <a:picLocks noChangeAspect="1" noChangeArrowheads="1"/>
          </p:cNvPicPr>
          <p:nvPr/>
        </p:nvPicPr>
        <p:blipFill>
          <a:blip r:embed="rId6" cstate="print"/>
          <a:srcRect/>
          <a:stretch>
            <a:fillRect/>
          </a:stretch>
        </p:blipFill>
        <p:spPr bwMode="auto">
          <a:xfrm>
            <a:off x="0" y="5880597"/>
            <a:ext cx="971550" cy="977403"/>
          </a:xfrm>
          <a:prstGeom prst="rect">
            <a:avLst/>
          </a:prstGeom>
          <a:noFill/>
        </p:spPr>
      </p:pic>
      <p:sp>
        <p:nvSpPr>
          <p:cNvPr id="10" name="Title 1"/>
          <p:cNvSpPr txBox="1">
            <a:spLocks/>
          </p:cNvSpPr>
          <p:nvPr/>
        </p:nvSpPr>
        <p:spPr>
          <a:xfrm>
            <a:off x="457200" y="11748"/>
            <a:ext cx="8229600" cy="8264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What is CUAHSI?</a:t>
            </a:r>
            <a:endParaRPr lang="en-US" sz="3600" dirty="0"/>
          </a:p>
        </p:txBody>
      </p:sp>
    </p:spTree>
    <p:extLst>
      <p:ext uri="{BB962C8B-B14F-4D97-AF65-F5344CB8AC3E}">
        <p14:creationId xmlns:p14="http://schemas.microsoft.com/office/powerpoint/2010/main" val="1416273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041"/>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341262"/>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solidFill>
                    <a:prstClr val="black"/>
                  </a:solidFill>
                  <a:effectLst>
                    <a:outerShdw blurRad="38100" dist="38100" dir="2700000" algn="tl">
                      <a:srgbClr val="000000">
                        <a:alpha val="43137"/>
                      </a:srgbClr>
                    </a:outerShdw>
                  </a:effectLst>
                </a:rPr>
                <a:t>Rainfall and Meteorology</a:t>
              </a:r>
              <a:endParaRPr lang="en-US" dirty="0">
                <a:solidFill>
                  <a:prstClr val="black"/>
                </a:solidFill>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533400" y="4486509"/>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
        <p:nvSpPr>
          <p:cNvPr id="21" name="Title 1"/>
          <p:cNvSpPr txBox="1">
            <a:spLocks/>
          </p:cNvSpPr>
          <p:nvPr/>
        </p:nvSpPr>
        <p:spPr>
          <a:xfrm>
            <a:off x="152400" y="4788153"/>
            <a:ext cx="4648200" cy="19272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7030A0"/>
                </a:solidFill>
              </a:rPr>
              <a:t>The way that data is organized can enhance or inhibit the analysis that can be done</a:t>
            </a:r>
            <a:endParaRPr lang="en-US" sz="2800" dirty="0" smtClean="0">
              <a:solidFill>
                <a:srgbClr val="7030A0"/>
              </a:solidFill>
            </a:endParaRPr>
          </a:p>
        </p:txBody>
      </p:sp>
    </p:spTree>
    <p:extLst>
      <p:ext uri="{BB962C8B-B14F-4D97-AF65-F5344CB8AC3E}">
        <p14:creationId xmlns:p14="http://schemas.microsoft.com/office/powerpoint/2010/main" val="209041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397500" y="6319838"/>
            <a:ext cx="3724275" cy="369887"/>
          </a:xfrm>
          <a:prstGeom prst="rect">
            <a:avLst/>
          </a:prstGeom>
        </p:spPr>
        <p:txBody>
          <a:bodyPr wrap="none">
            <a:spAutoFit/>
          </a:bodyPr>
          <a:lstStyle/>
          <a:p>
            <a:pPr>
              <a:defRPr/>
            </a:pPr>
            <a:r>
              <a:rPr lang="en-US" dirty="0">
                <a:solidFill>
                  <a:prstClr val="white">
                    <a:lumMod val="65000"/>
                  </a:prstClr>
                </a:solidFill>
              </a:rPr>
              <a:t>Picture from: http://initsspace.com/</a:t>
            </a:r>
          </a:p>
        </p:txBody>
      </p:sp>
    </p:spTree>
    <p:extLst>
      <p:ext uri="{BB962C8B-B14F-4D97-AF65-F5344CB8AC3E}">
        <p14:creationId xmlns:p14="http://schemas.microsoft.com/office/powerpoint/2010/main" val="1079240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5032375" y="4073525"/>
            <a:ext cx="3621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66FF"/>
                </a:solidFill>
              </a:rPr>
              <a:t>Hydrologic conditions</a:t>
            </a:r>
          </a:p>
          <a:p>
            <a:pPr algn="ctr"/>
            <a:r>
              <a:rPr lang="en-US" sz="2000">
                <a:solidFill>
                  <a:prstClr val="black"/>
                </a:solidFill>
              </a:rPr>
              <a:t>(Fluxes, flows, concentrations)</a:t>
            </a:r>
          </a:p>
        </p:txBody>
      </p:sp>
      <p:sp>
        <p:nvSpPr>
          <p:cNvPr id="11269" name="Text Box 4"/>
          <p:cNvSpPr txBox="1">
            <a:spLocks noChangeArrowheads="1"/>
          </p:cNvSpPr>
          <p:nvPr/>
        </p:nvSpPr>
        <p:spPr bwMode="auto">
          <a:xfrm>
            <a:off x="228600" y="3311525"/>
            <a:ext cx="44354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Process Science</a:t>
            </a:r>
          </a:p>
          <a:p>
            <a:pPr algn="ctr"/>
            <a:r>
              <a:rPr lang="en-US">
                <a:solidFill>
                  <a:prstClr val="black"/>
                </a:solidFill>
              </a:rPr>
              <a:t>(Equations, </a:t>
            </a:r>
            <a:r>
              <a:rPr lang="en-US">
                <a:solidFill>
                  <a:srgbClr val="FF3300"/>
                </a:solidFill>
              </a:rPr>
              <a:t>simulation models</a:t>
            </a:r>
            <a:r>
              <a:rPr lang="en-US">
                <a:solidFill>
                  <a:prstClr val="black"/>
                </a:solidFill>
              </a:rPr>
              <a:t>, prediction)</a:t>
            </a:r>
          </a:p>
        </p:txBody>
      </p:sp>
      <p:sp>
        <p:nvSpPr>
          <p:cNvPr id="11270" name="Text Box 5"/>
          <p:cNvSpPr txBox="1">
            <a:spLocks noChangeArrowheads="1"/>
          </p:cNvSpPr>
          <p:nvPr/>
        </p:nvSpPr>
        <p:spPr bwMode="auto">
          <a:xfrm>
            <a:off x="266700" y="4987925"/>
            <a:ext cx="43592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Information Science</a:t>
            </a:r>
          </a:p>
          <a:p>
            <a:pPr algn="ctr"/>
            <a:r>
              <a:rPr lang="en-US">
                <a:solidFill>
                  <a:prstClr val="black"/>
                </a:solidFill>
              </a:rPr>
              <a:t>(Observations, </a:t>
            </a:r>
            <a:r>
              <a:rPr lang="en-US">
                <a:solidFill>
                  <a:srgbClr val="FF3300"/>
                </a:solidFill>
              </a:rPr>
              <a:t>data models</a:t>
            </a:r>
            <a:r>
              <a:rPr lang="en-US">
                <a:solidFill>
                  <a:prstClr val="black"/>
                </a:solidFill>
              </a:rPr>
              <a:t>, visualization</a:t>
            </a:r>
          </a:p>
        </p:txBody>
      </p:sp>
      <p:sp>
        <p:nvSpPr>
          <p:cNvPr id="11271" name="Text Box 6"/>
          <p:cNvSpPr txBox="1">
            <a:spLocks noChangeArrowheads="1"/>
          </p:cNvSpPr>
          <p:nvPr/>
        </p:nvSpPr>
        <p:spPr bwMode="auto">
          <a:xfrm>
            <a:off x="5410200" y="5749925"/>
            <a:ext cx="282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environment</a:t>
            </a:r>
          </a:p>
          <a:p>
            <a:pPr algn="ctr"/>
            <a:r>
              <a:rPr lang="en-US">
                <a:solidFill>
                  <a:prstClr val="black"/>
                </a:solidFill>
              </a:rPr>
              <a:t>(Physical earth)</a:t>
            </a:r>
          </a:p>
        </p:txBody>
      </p:sp>
      <p:sp>
        <p:nvSpPr>
          <p:cNvPr id="11272" name="Text Box 7"/>
          <p:cNvSpPr txBox="1">
            <a:spLocks noChangeArrowheads="1"/>
          </p:cNvSpPr>
          <p:nvPr/>
        </p:nvSpPr>
        <p:spPr bwMode="auto">
          <a:xfrm>
            <a:off x="4795838" y="2549525"/>
            <a:ext cx="409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Physical laws and principles</a:t>
            </a:r>
          </a:p>
          <a:p>
            <a:pPr algn="ctr"/>
            <a:r>
              <a:rPr lang="en-US">
                <a:solidFill>
                  <a:prstClr val="black"/>
                </a:solidFill>
              </a:rPr>
              <a:t>(Mass, momentum, energy, chemistry)</a:t>
            </a:r>
          </a:p>
        </p:txBody>
      </p:sp>
      <p:cxnSp>
        <p:nvCxnSpPr>
          <p:cNvPr id="11273" name="AutoShape 8"/>
          <p:cNvCxnSpPr>
            <a:cxnSpLocks noChangeShapeType="1"/>
            <a:stCxn id="11271" idx="1"/>
            <a:endCxn id="11270" idx="2"/>
          </p:cNvCxnSpPr>
          <p:nvPr/>
        </p:nvCxnSpPr>
        <p:spPr bwMode="auto">
          <a:xfrm flipH="1" flipV="1">
            <a:off x="2446338" y="5638800"/>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2446338"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2446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2446338" y="3962400"/>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52977" y="1447800"/>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algn="ctr">
              <a:spcBef>
                <a:spcPct val="20000"/>
              </a:spcBef>
            </a:pPr>
            <a:r>
              <a:rPr lang="en-US" sz="2400" i="1" dirty="0">
                <a:solidFill>
                  <a:prstClr val="black"/>
                </a:solidFill>
              </a:rPr>
              <a:t>It is as important to represent </a:t>
            </a:r>
            <a:r>
              <a:rPr lang="en-US" sz="2400" i="1" dirty="0">
                <a:solidFill>
                  <a:srgbClr val="0066FF"/>
                </a:solidFill>
              </a:rPr>
              <a:t>hydrologic environments</a:t>
            </a:r>
            <a:r>
              <a:rPr lang="en-US" sz="2400" i="1" dirty="0">
                <a:solidFill>
                  <a:prstClr val="black"/>
                </a:solidFill>
              </a:rPr>
              <a:t> precisely with</a:t>
            </a:r>
          </a:p>
          <a:p>
            <a:pPr algn="ctr">
              <a:spcBef>
                <a:spcPct val="20000"/>
              </a:spcBef>
            </a:pPr>
            <a:r>
              <a:rPr lang="en-US" sz="2400" i="1" dirty="0">
                <a:solidFill>
                  <a:prstClr val="black"/>
                </a:solidFill>
              </a:rPr>
              <a:t>data as it is to represent </a:t>
            </a:r>
            <a:r>
              <a:rPr lang="en-US" sz="2400" i="1" dirty="0">
                <a:solidFill>
                  <a:srgbClr val="0066FF"/>
                </a:solidFill>
              </a:rPr>
              <a:t>hydrologic processes</a:t>
            </a:r>
            <a:r>
              <a:rPr lang="en-US" sz="2400" i="1" dirty="0">
                <a:solidFill>
                  <a:prstClr val="black"/>
                </a:solidFill>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751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solidFill>
                  <a:srgbClr val="FF0000"/>
                </a:solidFill>
              </a:rPr>
              <a:t>Data models </a:t>
            </a:r>
            <a:r>
              <a:rPr lang="en-US" sz="2800" dirty="0"/>
              <a:t>capture the complexity of natural </a:t>
            </a:r>
            <a:r>
              <a:rPr lang="en-US" sz="2800" dirty="0" smtClean="0"/>
              <a:t>systems</a:t>
            </a:r>
            <a:endParaRPr lang="en-US" sz="2800" dirty="0"/>
          </a:p>
        </p:txBody>
      </p:sp>
      <p:grpSp>
        <p:nvGrpSpPr>
          <p:cNvPr id="3" name="Group 7"/>
          <p:cNvGrpSpPr>
            <a:grpSpLocks/>
          </p:cNvGrpSpPr>
          <p:nvPr/>
        </p:nvGrpSpPr>
        <p:grpSpPr bwMode="auto">
          <a:xfrm>
            <a:off x="4656868" y="4287367"/>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endParaRPr lang="en-US">
                <a:solidFill>
                  <a:srgbClr val="000000"/>
                </a:solidFill>
              </a:endParaRPr>
            </a:p>
          </p:txBody>
        </p:sp>
      </p:grpSp>
      <p:sp>
        <p:nvSpPr>
          <p:cNvPr id="6" name="Rectangle 2"/>
          <p:cNvSpPr txBox="1">
            <a:spLocks noChangeArrowheads="1"/>
          </p:cNvSpPr>
          <p:nvPr/>
        </p:nvSpPr>
        <p:spPr>
          <a:xfrm>
            <a:off x="206476" y="614956"/>
            <a:ext cx="4071473" cy="742950"/>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NetCDF</a:t>
            </a:r>
            <a:r>
              <a:rPr lang="en-US" sz="1600" dirty="0" smtClean="0">
                <a:solidFill>
                  <a:prstClr val="black"/>
                </a:solidFill>
              </a:rPr>
              <a:t> (</a:t>
            </a:r>
            <a:r>
              <a:rPr lang="en-US" sz="1600" dirty="0" err="1" smtClean="0">
                <a:solidFill>
                  <a:prstClr val="black"/>
                </a:solidFill>
              </a:rPr>
              <a:t>Unidata</a:t>
            </a:r>
            <a:r>
              <a:rPr lang="en-US" sz="1600" dirty="0" smtClean="0">
                <a:solidFill>
                  <a:prstClr val="black"/>
                </a:solidFill>
              </a:rPr>
              <a:t>) - A model for Continuous Space-Time data </a:t>
            </a:r>
            <a:endParaRPr lang="en-US" sz="1600" dirty="0">
              <a:solidFill>
                <a:prstClr val="black"/>
              </a:solidFill>
            </a:endParaRPr>
          </a:p>
        </p:txBody>
      </p:sp>
      <p:grpSp>
        <p:nvGrpSpPr>
          <p:cNvPr id="7" name="Group 6"/>
          <p:cNvGrpSpPr/>
          <p:nvPr/>
        </p:nvGrpSpPr>
        <p:grpSpPr>
          <a:xfrm>
            <a:off x="253999" y="1420186"/>
            <a:ext cx="4014426" cy="1937970"/>
            <a:chOff x="34671000" y="14371875"/>
            <a:chExt cx="6096000" cy="294285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3" name="Text Box 11"/>
            <p:cNvSpPr txBox="1">
              <a:spLocks noChangeArrowheads="1"/>
            </p:cNvSpPr>
            <p:nvPr/>
          </p:nvSpPr>
          <p:spPr bwMode="auto">
            <a:xfrm>
              <a:off x="36889531" y="16277749"/>
              <a:ext cx="991078" cy="359809"/>
            </a:xfrm>
            <a:prstGeom prst="rect">
              <a:avLst/>
            </a:prstGeom>
            <a:noFill/>
            <a:ln w="28575">
              <a:noFill/>
              <a:miter lim="800000"/>
              <a:headEnd/>
              <a:tailEnd/>
            </a:ln>
            <a:effectLst/>
          </p:spPr>
          <p:txBody>
            <a:bodyPr wrap="none">
              <a:spAutoFit/>
            </a:bodyPr>
            <a:lstStyle/>
            <a:p>
              <a:r>
                <a:rPr lang="en-US" sz="800">
                  <a:solidFill>
                    <a:prstClr val="black"/>
                  </a:solidFill>
                  <a:latin typeface="Arial" pitchFamily="34" charset="0"/>
                </a:rPr>
                <a:t>Space, L</a:t>
              </a:r>
            </a:p>
          </p:txBody>
        </p:sp>
        <p:sp>
          <p:nvSpPr>
            <p:cNvPr id="14" name="Text Box 12"/>
            <p:cNvSpPr txBox="1">
              <a:spLocks noChangeArrowheads="1"/>
            </p:cNvSpPr>
            <p:nvPr/>
          </p:nvSpPr>
          <p:spPr bwMode="auto">
            <a:xfrm>
              <a:off x="35810189" y="14619524"/>
              <a:ext cx="889347"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T</a:t>
              </a:r>
            </a:p>
          </p:txBody>
        </p:sp>
        <p:sp>
          <p:nvSpPr>
            <p:cNvPr id="15" name="Text Box 13"/>
            <p:cNvSpPr txBox="1">
              <a:spLocks noChangeArrowheads="1"/>
            </p:cNvSpPr>
            <p:nvPr/>
          </p:nvSpPr>
          <p:spPr bwMode="auto">
            <a:xfrm>
              <a:off x="34720530" y="16897903"/>
              <a:ext cx="1237375"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26" name="Text Box 24"/>
            <p:cNvSpPr txBox="1">
              <a:spLocks noChangeArrowheads="1"/>
            </p:cNvSpPr>
            <p:nvPr/>
          </p:nvSpPr>
          <p:spPr bwMode="auto">
            <a:xfrm>
              <a:off x="36107370" y="15569883"/>
              <a:ext cx="227014" cy="424060"/>
            </a:xfrm>
            <a:prstGeom prst="rect">
              <a:avLst/>
            </a:prstGeom>
            <a:noFill/>
            <a:ln w="9525">
              <a:noFill/>
              <a:miter lim="800000"/>
              <a:headEnd/>
              <a:tailEnd/>
            </a:ln>
            <a:effectLst/>
          </p:spPr>
          <p:txBody>
            <a:bodyPr>
              <a:spAutoFit/>
            </a:bodyPr>
            <a:lstStyle/>
            <a:p>
              <a:r>
                <a:rPr lang="en-US" sz="1000">
                  <a:solidFill>
                    <a:prstClr val="black"/>
                  </a:solidFill>
                  <a:latin typeface="Arial" pitchFamily="34" charset="0"/>
                </a:rPr>
                <a:t>D</a:t>
              </a:r>
            </a:p>
          </p:txBody>
        </p:sp>
        <p:sp>
          <p:nvSpPr>
            <p:cNvPr id="27" name="Text Box 25"/>
            <p:cNvSpPr txBox="1">
              <a:spLocks noChangeArrowheads="1"/>
            </p:cNvSpPr>
            <p:nvPr/>
          </p:nvSpPr>
          <p:spPr bwMode="auto">
            <a:xfrm>
              <a:off x="36761580" y="14989970"/>
              <a:ext cx="1264146" cy="771017"/>
            </a:xfrm>
            <a:prstGeom prst="rect">
              <a:avLst/>
            </a:prstGeom>
            <a:noFill/>
            <a:ln w="9525">
              <a:noFill/>
              <a:miter lim="800000"/>
              <a:headEnd/>
              <a:tailEnd/>
            </a:ln>
            <a:effectLst/>
          </p:spPr>
          <p:txBody>
            <a:bodyPr wrap="none">
              <a:spAutoFit/>
            </a:bodyPr>
            <a:lstStyle/>
            <a:p>
              <a:r>
                <a:rPr lang="en-US" sz="800" b="1" dirty="0">
                  <a:solidFill>
                    <a:prstClr val="black"/>
                  </a:solidFill>
                  <a:latin typeface="Arial" pitchFamily="34" charset="0"/>
                </a:rPr>
                <a:t>Coordinate </a:t>
              </a:r>
            </a:p>
            <a:p>
              <a:r>
                <a:rPr lang="en-US" sz="800" b="1" dirty="0">
                  <a:solidFill>
                    <a:prstClr val="black"/>
                  </a:solidFill>
                  <a:latin typeface="Arial" pitchFamily="34" charset="0"/>
                </a:rPr>
                <a:t>dimensions</a:t>
              </a:r>
            </a:p>
            <a:p>
              <a:r>
                <a:rPr lang="en-US" sz="800" b="1" dirty="0">
                  <a:solidFill>
                    <a:prstClr val="black"/>
                  </a:solidFill>
                  <a:latin typeface="Arial" pitchFamily="34" charset="0"/>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30" name="Text Box 28"/>
            <p:cNvSpPr txBox="1">
              <a:spLocks noChangeArrowheads="1"/>
            </p:cNvSpPr>
            <p:nvPr/>
          </p:nvSpPr>
          <p:spPr bwMode="auto">
            <a:xfrm>
              <a:off x="35954653" y="16749316"/>
              <a:ext cx="1984298" cy="565412"/>
            </a:xfrm>
            <a:prstGeom prst="rect">
              <a:avLst/>
            </a:prstGeom>
            <a:noFill/>
            <a:ln w="9525">
              <a:noFill/>
              <a:miter lim="800000"/>
              <a:headEnd/>
              <a:tailEnd/>
            </a:ln>
            <a:effectLst/>
          </p:spPr>
          <p:txBody>
            <a:bodyPr wrap="none">
              <a:spAutoFit/>
            </a:bodyPr>
            <a:lstStyle/>
            <a:p>
              <a:r>
                <a:rPr lang="en-US" sz="800" b="1">
                  <a:solidFill>
                    <a:prstClr val="black"/>
                  </a:solidFill>
                  <a:latin typeface="Arial" pitchFamily="34" charset="0"/>
                </a:rPr>
                <a:t>Variable dimensions</a:t>
              </a:r>
            </a:p>
            <a:p>
              <a:r>
                <a:rPr lang="en-US" sz="800" b="1">
                  <a:solidFill>
                    <a:prstClr val="black"/>
                  </a:solidFill>
                  <a:latin typeface="Arial" pitchFamily="34" charset="0"/>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grpSp>
      <p:sp>
        <p:nvSpPr>
          <p:cNvPr id="32" name="Rectangle 19"/>
          <p:cNvSpPr txBox="1">
            <a:spLocks noChangeArrowheads="1"/>
          </p:cNvSpPr>
          <p:nvPr/>
        </p:nvSpPr>
        <p:spPr>
          <a:xfrm>
            <a:off x="5028210" y="551968"/>
            <a:ext cx="3353790" cy="977388"/>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ArcHydro</a:t>
            </a:r>
            <a:r>
              <a:rPr lang="en-US" sz="1600" dirty="0" smtClean="0">
                <a:solidFill>
                  <a:prstClr val="black"/>
                </a:solidFill>
              </a:rPr>
              <a:t> – A model for Discrete Space-Time Data </a:t>
            </a:r>
            <a:endParaRPr lang="en-US" sz="1600" dirty="0">
              <a:solidFill>
                <a:prstClr val="black"/>
              </a:solidFill>
            </a:endParaRPr>
          </a:p>
        </p:txBody>
      </p:sp>
      <p:grpSp>
        <p:nvGrpSpPr>
          <p:cNvPr id="33" name="Group 32"/>
          <p:cNvGrpSpPr/>
          <p:nvPr/>
        </p:nvGrpSpPr>
        <p:grpSpPr>
          <a:xfrm>
            <a:off x="5081262" y="1367881"/>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r>
                <a:rPr lang="en-US" sz="800" dirty="0">
                  <a:solidFill>
                    <a:prstClr val="black"/>
                  </a:solidFill>
                  <a:latin typeface="Arial" pitchFamily="34" charset="0"/>
                </a:rPr>
                <a:t>Space, </a:t>
              </a:r>
              <a:r>
                <a:rPr lang="en-US" sz="800" b="1" dirty="0" err="1">
                  <a:solidFill>
                    <a:prstClr val="black"/>
                  </a:solidFill>
                  <a:latin typeface="Arial" pitchFamily="34" charset="0"/>
                </a:rPr>
                <a:t>FeatureID</a:t>
              </a:r>
              <a:endParaRPr lang="en-US" sz="800" b="1" dirty="0">
                <a:solidFill>
                  <a:prstClr val="black"/>
                </a:solidFill>
                <a:latin typeface="Arial" pitchFamily="34" charset="0"/>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a:t>
              </a:r>
              <a:r>
                <a:rPr lang="en-US" sz="800" b="1">
                  <a:solidFill>
                    <a:prstClr val="black"/>
                  </a:solidFill>
                  <a:latin typeface="Arial" pitchFamily="34" charset="0"/>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a:t>
              </a:r>
              <a:r>
                <a:rPr lang="en-US" sz="800" b="1">
                  <a:solidFill>
                    <a:prstClr val="black"/>
                  </a:solidFill>
                  <a:latin typeface="Arial" pitchFamily="34" charset="0"/>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r>
                <a:rPr lang="en-US" sz="800" b="1" dirty="0" err="1">
                  <a:solidFill>
                    <a:prstClr val="black"/>
                  </a:solidFill>
                  <a:latin typeface="Arial" pitchFamily="34" charset="0"/>
                </a:rPr>
                <a:t>TSValue</a:t>
              </a:r>
              <a:endParaRPr lang="en-US" sz="800" b="1" dirty="0">
                <a:solidFill>
                  <a:prstClr val="black"/>
                </a:solidFill>
                <a:latin typeface="Arial" pitchFamily="34" charset="0"/>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endParaRPr lang="en-US" sz="1000">
                <a:solidFill>
                  <a:prstClr val="black"/>
                </a:solidFill>
              </a:endParaRPr>
            </a:p>
          </p:txBody>
        </p:sp>
      </p:grpSp>
      <p:sp>
        <p:nvSpPr>
          <p:cNvPr id="54" name="Rectangle 2"/>
          <p:cNvSpPr txBox="1">
            <a:spLocks noChangeArrowheads="1"/>
          </p:cNvSpPr>
          <p:nvPr/>
        </p:nvSpPr>
        <p:spPr>
          <a:xfrm>
            <a:off x="-3048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r>
              <a:rPr lang="en-US" sz="1600" dirty="0">
                <a:solidFill>
                  <a:prstClr val="black"/>
                </a:solidFill>
              </a:rPr>
              <a:t>Terrain Flow Data Model used to enrich the information content of a digital elevation model</a:t>
            </a:r>
          </a:p>
        </p:txBody>
      </p:sp>
      <p:grpSp>
        <p:nvGrpSpPr>
          <p:cNvPr id="55" name="Group 54"/>
          <p:cNvGrpSpPr/>
          <p:nvPr/>
        </p:nvGrpSpPr>
        <p:grpSpPr>
          <a:xfrm>
            <a:off x="607934" y="4265227"/>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0" name="Rectangle 12"/>
            <p:cNvSpPr>
              <a:spLocks noChangeArrowheads="1"/>
            </p:cNvSpPr>
            <p:nvPr/>
          </p:nvSpPr>
          <p:spPr bwMode="auto">
            <a:xfrm>
              <a:off x="37243700" y="20554015"/>
              <a:ext cx="35924" cy="172635"/>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nvGrpSpPr>
            <p:cNvPr id="62" name="Group 15"/>
            <p:cNvGrpSpPr>
              <a:grpSpLocks/>
            </p:cNvGrpSpPr>
            <p:nvPr/>
          </p:nvGrpSpPr>
          <p:grpSpPr bwMode="auto">
            <a:xfrm>
              <a:off x="40053759" y="20185793"/>
              <a:ext cx="1193477" cy="1196471"/>
              <a:chOff x="105" y="2544"/>
              <a:chExt cx="1686" cy="1690"/>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endParaRPr lang="en-US">
                  <a:solidFill>
                    <a:prstClr val="black"/>
                  </a:solidFill>
                </a:endParaRPr>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endParaRPr lang="en-US">
                  <a:solidFill>
                    <a:prstClr val="black"/>
                  </a:solidFill>
                </a:endParaRPr>
              </a:p>
            </p:txBody>
          </p:sp>
          <p:sp>
            <p:nvSpPr>
              <p:cNvPr id="123" name="Rectangle 18"/>
              <p:cNvSpPr>
                <a:spLocks noChangeArrowheads="1"/>
              </p:cNvSpPr>
              <p:nvPr/>
            </p:nvSpPr>
            <p:spPr bwMode="auto">
              <a:xfrm>
                <a:off x="421" y="2827"/>
                <a:ext cx="51" cy="244"/>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endParaRPr lang="en-US">
                  <a:solidFill>
                    <a:prstClr val="black"/>
                  </a:solidFill>
                </a:endParaRPr>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2" name="Rectangle 47"/>
              <p:cNvSpPr>
                <a:spLocks noChangeArrowheads="1"/>
              </p:cNvSpPr>
              <p:nvPr/>
            </p:nvSpPr>
            <p:spPr bwMode="auto">
              <a:xfrm>
                <a:off x="1532" y="3236"/>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4" name="Rectangle 49"/>
              <p:cNvSpPr>
                <a:spLocks noChangeArrowheads="1"/>
              </p:cNvSpPr>
              <p:nvPr/>
            </p:nvSpPr>
            <p:spPr bwMode="auto">
              <a:xfrm>
                <a:off x="1520" y="2956"/>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5" name="Rectangle 50"/>
              <p:cNvSpPr>
                <a:spLocks noChangeArrowheads="1"/>
              </p:cNvSpPr>
              <p:nvPr/>
            </p:nvSpPr>
            <p:spPr bwMode="auto">
              <a:xfrm>
                <a:off x="1666" y="3360"/>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6" name="Rectangle 51"/>
              <p:cNvSpPr>
                <a:spLocks noChangeArrowheads="1"/>
              </p:cNvSpPr>
              <p:nvPr/>
            </p:nvSpPr>
            <p:spPr bwMode="auto">
              <a:xfrm>
                <a:off x="980" y="2640"/>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7" name="Rectangle 52"/>
              <p:cNvSpPr>
                <a:spLocks noChangeArrowheads="1"/>
              </p:cNvSpPr>
              <p:nvPr/>
            </p:nvSpPr>
            <p:spPr bwMode="auto">
              <a:xfrm>
                <a:off x="270" y="2777"/>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8" name="Rectangle 53"/>
              <p:cNvSpPr>
                <a:spLocks noChangeArrowheads="1"/>
              </p:cNvSpPr>
              <p:nvPr/>
            </p:nvSpPr>
            <p:spPr bwMode="auto">
              <a:xfrm>
                <a:off x="270" y="3416"/>
                <a:ext cx="34" cy="163"/>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9" name="Rectangle 54"/>
              <p:cNvSpPr>
                <a:spLocks noChangeArrowheads="1"/>
              </p:cNvSpPr>
              <p:nvPr/>
            </p:nvSpPr>
            <p:spPr bwMode="auto">
              <a:xfrm>
                <a:off x="246" y="4013"/>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0" name="Rectangle 55"/>
              <p:cNvSpPr>
                <a:spLocks noChangeArrowheads="1"/>
              </p:cNvSpPr>
              <p:nvPr/>
            </p:nvSpPr>
            <p:spPr bwMode="auto">
              <a:xfrm>
                <a:off x="1660" y="3982"/>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1" name="Rectangle 56"/>
              <p:cNvSpPr>
                <a:spLocks noChangeArrowheads="1"/>
              </p:cNvSpPr>
              <p:nvPr/>
            </p:nvSpPr>
            <p:spPr bwMode="auto">
              <a:xfrm>
                <a:off x="796" y="3295"/>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endParaRPr lang="en-US">
                  <a:solidFill>
                    <a:prstClr val="black"/>
                  </a:solidFill>
                </a:endParaRPr>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sp>
        <p:nvSpPr>
          <p:cNvPr id="163" name="Rectangle 2"/>
          <p:cNvSpPr txBox="1">
            <a:spLocks noChangeArrowheads="1"/>
          </p:cNvSpPr>
          <p:nvPr/>
        </p:nvSpPr>
        <p:spPr>
          <a:xfrm>
            <a:off x="4148814" y="2672356"/>
            <a:ext cx="5239874" cy="2362200"/>
          </a:xfrm>
          <a:prstGeom prst="rect">
            <a:avLst/>
          </a:prstGeom>
        </p:spPr>
        <p:txBody>
          <a:bodyPr vert="horz" lIns="512064" tIns="256032" rIns="512064" bIns="256032" rtlCol="0" anchor="ctr">
            <a:noAutofit/>
          </a:bodyPr>
          <a:lstStyle/>
          <a:p>
            <a:pPr algn="ctr">
              <a:spcBef>
                <a:spcPct val="0"/>
              </a:spcBef>
            </a:pPr>
            <a:r>
              <a:rPr lang="en-US" sz="1600" dirty="0" smtClean="0">
                <a:solidFill>
                  <a:prstClr val="black"/>
                </a:solidFill>
              </a:rPr>
              <a:t>CUAHSI Observations Data Model: What are the basic attributes to be associated with each single data value and how can these best be organized?</a:t>
            </a:r>
            <a:endParaRPr lang="en-US" sz="1600" dirty="0">
              <a:solidFill>
                <a:prstClr val="black"/>
              </a:solidFill>
            </a:endParaRPr>
          </a:p>
        </p:txBody>
      </p:sp>
    </p:spTree>
    <p:extLst>
      <p:ext uri="{BB962C8B-B14F-4D97-AF65-F5344CB8AC3E}">
        <p14:creationId xmlns:p14="http://schemas.microsoft.com/office/powerpoint/2010/main" val="38931057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a:noFill/>
        </a:ln>
      </a:spPr>
      <a:bodyPr rtlCol="0" anchor="ctr"/>
      <a:lstStyle>
        <a:defPPr algn="ctr">
          <a:lnSpc>
            <a:spcPct val="80000"/>
          </a:lnSpc>
          <a:defRPr sz="1200" spc="-1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TotalTime>
  <Words>3918</Words>
  <Application>Microsoft Office PowerPoint</Application>
  <PresentationFormat>On-screen Show (4:3)</PresentationFormat>
  <Paragraphs>799</Paragraphs>
  <Slides>46</Slides>
  <Notes>18</Notes>
  <HiddenSlides>0</HiddenSlides>
  <MMClips>0</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46</vt:i4>
      </vt:variant>
    </vt:vector>
  </HeadingPairs>
  <TitlesOfParts>
    <vt:vector size="65" baseType="lpstr">
      <vt:lpstr>Office Theme</vt:lpstr>
      <vt:lpstr>6_Default Design</vt:lpstr>
      <vt:lpstr>1_Default Design</vt:lpstr>
      <vt:lpstr>7_Default Design</vt:lpstr>
      <vt:lpstr>17_Office Theme</vt:lpstr>
      <vt:lpstr>14_Office Theme</vt:lpstr>
      <vt:lpstr>Default Design</vt:lpstr>
      <vt:lpstr>9_Default Design</vt:lpstr>
      <vt:lpstr>4_Office Theme</vt:lpstr>
      <vt:lpstr>2_Office Theme</vt:lpstr>
      <vt:lpstr>1_WATERS Network CD 2007 compressed-1</vt:lpstr>
      <vt:lpstr>3_Default Design</vt:lpstr>
      <vt:lpstr>8_Office Theme</vt:lpstr>
      <vt:lpstr>5_Office Theme</vt:lpstr>
      <vt:lpstr>9_Office Theme</vt:lpstr>
      <vt:lpstr>1_Office Theme</vt:lpstr>
      <vt:lpstr>10_Office Theme</vt:lpstr>
      <vt:lpstr>11_Office Theme</vt:lpstr>
      <vt:lpstr>Clip</vt:lpstr>
      <vt:lpstr>Hydrologic Information Systems to discover and combine data from multiple sources for hydrologic analysis</vt:lpstr>
      <vt:lpstr>PowerPoint Presentation</vt:lpstr>
      <vt:lpstr>CUAHSI HIS</vt:lpstr>
      <vt:lpstr>The CUAHSI Hydrologic Information System Team</vt:lpstr>
      <vt:lpstr>PowerPoint Presentation</vt:lpstr>
      <vt:lpstr>Hydrologic Data Challenges</vt:lpstr>
      <vt:lpstr>The way that data is organized can enhance or inhibit the analysis that can be done</vt:lpstr>
      <vt:lpstr>Hydrologic Science</vt:lpstr>
      <vt:lpstr>Data models capture the complexity of natural systems</vt:lpstr>
      <vt:lpstr>PowerPoint Presentation</vt:lpstr>
      <vt:lpstr>PowerPoint Presentation</vt:lpstr>
      <vt:lpstr>Video Demo</vt:lpstr>
      <vt:lpstr>Web Paradigm</vt:lpstr>
      <vt:lpstr>CUAHSI Hydrologic Information System  Services-Oriented Architecture</vt:lpstr>
      <vt:lpstr>What are the basic attributes to be associated with each single data value and how can these best be organized?</vt:lpstr>
      <vt:lpstr>Observations Data Model (ODM)</vt:lpstr>
      <vt:lpstr>PowerPoint Presentation</vt:lpstr>
      <vt:lpstr>Discharge, Stage, Concentration and Daily Average Example</vt:lpstr>
      <vt:lpstr>Site Attributes</vt:lpstr>
      <vt:lpstr>PowerPoint Presentation</vt:lpstr>
      <vt:lpstr>Stage and Streamflow Example</vt:lpstr>
      <vt:lpstr>Water Chemistry from a profile in a lake</vt:lpstr>
      <vt:lpstr>Loading data into ODM</vt:lpstr>
      <vt:lpstr>Importance of the Observations Data Model</vt:lpstr>
      <vt:lpstr>PowerPoint Presentation</vt:lpstr>
      <vt:lpstr>PowerPoint Presentation</vt:lpstr>
      <vt:lpstr>PowerPoint Presentation</vt:lpstr>
      <vt:lpstr>HydroServer – Data Publication</vt:lpstr>
      <vt:lpstr>PowerPoint Presentation</vt:lpstr>
      <vt:lpstr>Overcoming Semantic Heterogeneity</vt:lpstr>
      <vt:lpstr>PowerPoint Presentation</vt:lpstr>
      <vt:lpstr>Thematic keyword search</vt:lpstr>
      <vt:lpstr>HydroModeler</vt:lpstr>
      <vt:lpstr>Service Orientation of Hydrologic Models</vt:lpstr>
      <vt:lpstr>PowerPoint Presentation</vt:lpstr>
      <vt:lpstr> A growing collection of HydroServers and community of users</vt:lpstr>
      <vt:lpstr>Open Development Model</vt:lpstr>
      <vt:lpstr>General aspects of the approach</vt:lpstr>
      <vt:lpstr>Looking to the Future</vt:lpstr>
      <vt:lpstr>HydroShare</vt:lpstr>
      <vt:lpstr>Can sharing data and models be as easy as sharing photos on Facebook or videos on YouTube? </vt:lpstr>
      <vt:lpstr>Can finding data and models be as easy as shopping on Amazon? </vt:lpstr>
      <vt:lpstr>PowerPoint Presentation</vt:lpstr>
      <vt:lpstr>PowerPoint Presentation</vt:lpstr>
      <vt:lpstr>Architecture</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CUAHSI OnLine: Bringing Data and Modeling Services to the Water Community</dc:title>
  <dc:creator>Rick</dc:creator>
  <cp:lastModifiedBy>David Tarboton</cp:lastModifiedBy>
  <cp:revision>100</cp:revision>
  <cp:lastPrinted>2011-10-25T03:53:22Z</cp:lastPrinted>
  <dcterms:created xsi:type="dcterms:W3CDTF">2010-05-18T21:41:05Z</dcterms:created>
  <dcterms:modified xsi:type="dcterms:W3CDTF">2012-11-08T03:45:44Z</dcterms:modified>
</cp:coreProperties>
</file>